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5" r:id="rId2"/>
    <p:sldId id="292" r:id="rId3"/>
    <p:sldId id="293" r:id="rId4"/>
    <p:sldId id="294" r:id="rId5"/>
    <p:sldId id="295" r:id="rId6"/>
    <p:sldId id="296" r:id="rId7"/>
    <p:sldId id="282" r:id="rId8"/>
    <p:sldId id="310" r:id="rId9"/>
    <p:sldId id="307" r:id="rId10"/>
    <p:sldId id="308" r:id="rId11"/>
    <p:sldId id="309" r:id="rId12"/>
    <p:sldId id="283" r:id="rId13"/>
    <p:sldId id="297" r:id="rId14"/>
    <p:sldId id="298" r:id="rId15"/>
    <p:sldId id="299" r:id="rId16"/>
    <p:sldId id="305" r:id="rId17"/>
    <p:sldId id="301" r:id="rId18"/>
    <p:sldId id="304" r:id="rId19"/>
    <p:sldId id="303" r:id="rId20"/>
    <p:sldId id="320" r:id="rId21"/>
    <p:sldId id="311" r:id="rId22"/>
    <p:sldId id="315" r:id="rId23"/>
    <p:sldId id="316" r:id="rId24"/>
    <p:sldId id="317" r:id="rId25"/>
    <p:sldId id="318" r:id="rId26"/>
    <p:sldId id="319" r:id="rId27"/>
    <p:sldId id="284" r:id="rId28"/>
    <p:sldId id="273" r:id="rId29"/>
    <p:sldId id="272" r:id="rId30"/>
    <p:sldId id="269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80B9"/>
    <a:srgbClr val="0070C0"/>
    <a:srgbClr val="4A9D2C"/>
    <a:srgbClr val="161D30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60"/>
  </p:normalViewPr>
  <p:slideViewPr>
    <p:cSldViewPr snapToGrid="0" showGuides="1">
      <p:cViewPr>
        <p:scale>
          <a:sx n="125" d="100"/>
          <a:sy n="125" d="100"/>
        </p:scale>
        <p:origin x="-24" y="27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8" d="100"/>
        <a:sy n="18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E3FFEF-EF52-428B-8353-DB8DFE2EDD69}" type="datetimeFigureOut">
              <a:rPr lang="zh-CN" altLang="en-US" smtClean="0"/>
              <a:t>2018/1/4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8D591-460B-4CB7-BC7B-847DBE8BDF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438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8D591-460B-4CB7-BC7B-847DBE8BDF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124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D591-460B-4CB7-BC7B-847DBE8BDFA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80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D591-460B-4CB7-BC7B-847DBE8BDFA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80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D591-460B-4CB7-BC7B-847DBE8BDFA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80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474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870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D591-460B-4CB7-BC7B-847DBE8BDFA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159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D591-460B-4CB7-BC7B-847DBE8BDFA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802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D591-460B-4CB7-BC7B-847DBE8BDFAF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971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291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D591-460B-4CB7-BC7B-847DBE8BDFA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6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D591-460B-4CB7-BC7B-847DBE8BDFA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023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D591-460B-4CB7-BC7B-847DBE8BDFA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080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D591-460B-4CB7-BC7B-847DBE8BDFA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262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053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D591-460B-4CB7-BC7B-847DBE8BDFA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827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474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  <a:t>2018/1/4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324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  <a:t>2018/1/4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634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  <a:t>2018/1/4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339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019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081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834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562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754420-847F-BF4F-9072-2E4EB22400BB}" type="datetime1">
              <a:rPr lang="zh-CN" altLang="en-US"/>
              <a:pPr/>
              <a:t>2018/1/4</a:t>
            </a:fld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0FCD20-5692-F049-A41B-815C7F860FAA}" type="slidenum">
              <a:rPr lang="zh-CN" altLang="en-US"/>
              <a:pPr/>
              <a:t>‹#›</a:t>
            </a:fld>
            <a:endParaRPr lang="zh-CN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139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754420-847F-BF4F-9072-2E4EB22400BB}" type="datetime1">
              <a:rPr lang="zh-CN" altLang="en-US"/>
              <a:pPr/>
              <a:t>2018/1/4</a:t>
            </a:fld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0FCD20-5692-F049-A41B-815C7F860FAA}" type="slidenum">
              <a:rPr lang="zh-CN" altLang="en-US"/>
              <a:pPr/>
              <a:t>‹#›</a:t>
            </a:fld>
            <a:endParaRPr lang="zh-CN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139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754420-847F-BF4F-9072-2E4EB22400BB}" type="datetime1">
              <a:rPr lang="zh-CN" altLang="en-US"/>
              <a:pPr/>
              <a:t>2018/1/4</a:t>
            </a:fld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0FCD20-5692-F049-A41B-815C7F860FAA}" type="slidenum">
              <a:rPr lang="zh-CN" altLang="en-US"/>
              <a:pPr/>
              <a:t>‹#›</a:t>
            </a:fld>
            <a:endParaRPr lang="zh-CN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139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58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  <a:t>2018/1/4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51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  <a:t>2018/1/4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136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  <a:t>2018/1/4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482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  <a:t>2018/1/4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751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  <a:t>2018/1/4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362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  <a:t>2018/1/4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075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  <a:t>2018/1/4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20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  <a:t>2018/1/4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203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8689A-8295-433B-A159-E40F141FBBF6}" type="datetimeFigureOut">
              <a:rPr lang="zh-CN" altLang="en-US" smtClean="0"/>
              <a:t>2018/1/4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F88EB-ECBF-4358-9A89-837974A1A90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2" descr="I:\酒店哥哥\HotelGG_LOGO.png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421" y="264198"/>
            <a:ext cx="1432161" cy="50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80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40.jp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okmk.com/pinpai/shanghai_marriott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-70816"/>
            <a:ext cx="12192000" cy="6858000"/>
          </a:xfrm>
          <a:prstGeom prst="rect">
            <a:avLst/>
          </a:prstGeom>
          <a:solidFill>
            <a:srgbClr val="0070C0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BG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8200" y="-16787"/>
            <a:ext cx="609600" cy="609600"/>
          </a:xfrm>
          <a:prstGeom prst="rect">
            <a:avLst/>
          </a:prstGeom>
        </p:spPr>
      </p:pic>
      <p:pic>
        <p:nvPicPr>
          <p:cNvPr id="13" name="图片 12" descr="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159" y="2634584"/>
            <a:ext cx="12168336" cy="137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左下始"/>
          <p:cNvSpPr/>
          <p:nvPr/>
        </p:nvSpPr>
        <p:spPr>
          <a:xfrm>
            <a:off x="1656989" y="6109734"/>
            <a:ext cx="762361" cy="76236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15" name="左下始2"/>
          <p:cNvSpPr/>
          <p:nvPr/>
        </p:nvSpPr>
        <p:spPr>
          <a:xfrm>
            <a:off x="1670957" y="6170057"/>
            <a:ext cx="648064" cy="64806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624279" y="6284888"/>
            <a:ext cx="512606" cy="51260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1648171" y="6353712"/>
            <a:ext cx="380540" cy="39959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639311" y="6439305"/>
            <a:ext cx="273082" cy="28675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1504155" y="6513695"/>
            <a:ext cx="209656" cy="22015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1415480" y="6543558"/>
            <a:ext cx="186140" cy="19546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2280877" y="6750988"/>
            <a:ext cx="206677" cy="20944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1455928" y="6676532"/>
            <a:ext cx="121168" cy="13233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1854131" y="6843455"/>
            <a:ext cx="174981" cy="18315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1570579" y="6313788"/>
            <a:ext cx="99917" cy="10458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2188441" y="6811980"/>
            <a:ext cx="169641" cy="17756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1559226" y="6430501"/>
            <a:ext cx="105504" cy="11043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2101185" y="6846139"/>
            <a:ext cx="172076" cy="18011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1589905" y="6736863"/>
            <a:ext cx="120720" cy="12635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9" name="右下始"/>
          <p:cNvSpPr/>
          <p:nvPr/>
        </p:nvSpPr>
        <p:spPr>
          <a:xfrm>
            <a:off x="-749807" y="5724622"/>
            <a:ext cx="711296" cy="711296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40" name="右下"/>
          <p:cNvSpPr/>
          <p:nvPr/>
        </p:nvSpPr>
        <p:spPr>
          <a:xfrm>
            <a:off x="-832864" y="5805289"/>
            <a:ext cx="652963" cy="652963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41" name="右下"/>
          <p:cNvSpPr/>
          <p:nvPr/>
        </p:nvSpPr>
        <p:spPr>
          <a:xfrm>
            <a:off x="-929887" y="5894306"/>
            <a:ext cx="577664" cy="577664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42" name="右下"/>
          <p:cNvSpPr/>
          <p:nvPr/>
        </p:nvSpPr>
        <p:spPr>
          <a:xfrm>
            <a:off x="-990298" y="5956031"/>
            <a:ext cx="487816" cy="487816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43" name="右下"/>
          <p:cNvSpPr/>
          <p:nvPr/>
        </p:nvSpPr>
        <p:spPr>
          <a:xfrm>
            <a:off x="-990298" y="6006026"/>
            <a:ext cx="396387" cy="396387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44" name="右下"/>
          <p:cNvSpPr/>
          <p:nvPr/>
        </p:nvSpPr>
        <p:spPr>
          <a:xfrm>
            <a:off x="-1037382" y="6082704"/>
            <a:ext cx="319708" cy="319708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45" name="右下"/>
          <p:cNvSpPr/>
          <p:nvPr/>
        </p:nvSpPr>
        <p:spPr>
          <a:xfrm>
            <a:off x="-1061195" y="6149514"/>
            <a:ext cx="236381" cy="236381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46" name="右下"/>
          <p:cNvSpPr/>
          <p:nvPr/>
        </p:nvSpPr>
        <p:spPr>
          <a:xfrm>
            <a:off x="-1101397" y="6203778"/>
            <a:ext cx="158392" cy="158392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47" name="右下"/>
          <p:cNvSpPr/>
          <p:nvPr/>
        </p:nvSpPr>
        <p:spPr>
          <a:xfrm>
            <a:off x="-1087464" y="6347794"/>
            <a:ext cx="150639" cy="150639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48" name="右下"/>
          <p:cNvSpPr/>
          <p:nvPr/>
        </p:nvSpPr>
        <p:spPr>
          <a:xfrm>
            <a:off x="-1255947" y="6023994"/>
            <a:ext cx="179785" cy="179785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49" name="右下"/>
          <p:cNvSpPr/>
          <p:nvPr/>
        </p:nvSpPr>
        <p:spPr>
          <a:xfrm>
            <a:off x="-1436574" y="6316554"/>
            <a:ext cx="119967" cy="119967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50" name="右下"/>
          <p:cNvSpPr/>
          <p:nvPr/>
        </p:nvSpPr>
        <p:spPr>
          <a:xfrm>
            <a:off x="-1269352" y="6275786"/>
            <a:ext cx="152720" cy="152720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51" name="左上"/>
          <p:cNvSpPr/>
          <p:nvPr/>
        </p:nvSpPr>
        <p:spPr>
          <a:xfrm>
            <a:off x="4155832" y="-821593"/>
            <a:ext cx="470359" cy="470359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C40014">
                  <a:alpha val="18000"/>
                </a:srgb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52" name="左上"/>
          <p:cNvSpPr/>
          <p:nvPr/>
        </p:nvSpPr>
        <p:spPr>
          <a:xfrm>
            <a:off x="4120133" y="-821254"/>
            <a:ext cx="409575" cy="409575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C40014">
                  <a:alpha val="18000"/>
                </a:srgb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53" name="左上"/>
          <p:cNvSpPr/>
          <p:nvPr/>
        </p:nvSpPr>
        <p:spPr>
          <a:xfrm>
            <a:off x="4109594" y="-800708"/>
            <a:ext cx="313122" cy="31312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C40014">
                  <a:alpha val="18000"/>
                </a:srgb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54" name="左上"/>
          <p:cNvSpPr/>
          <p:nvPr/>
        </p:nvSpPr>
        <p:spPr>
          <a:xfrm>
            <a:off x="4122125" y="-827602"/>
            <a:ext cx="236582" cy="23658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C40014">
                  <a:alpha val="18000"/>
                </a:srgb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55" name="左上"/>
          <p:cNvSpPr/>
          <p:nvPr/>
        </p:nvSpPr>
        <p:spPr>
          <a:xfrm>
            <a:off x="4106062" y="-829284"/>
            <a:ext cx="198533" cy="198531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C40014">
                  <a:alpha val="18000"/>
                </a:srgb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56" name="左上"/>
          <p:cNvSpPr/>
          <p:nvPr/>
        </p:nvSpPr>
        <p:spPr>
          <a:xfrm>
            <a:off x="4094063" y="-842678"/>
            <a:ext cx="161034" cy="161032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C40014">
                  <a:alpha val="18000"/>
                </a:srgb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57" name="左上"/>
          <p:cNvSpPr/>
          <p:nvPr/>
        </p:nvSpPr>
        <p:spPr>
          <a:xfrm>
            <a:off x="4079776" y="-843572"/>
            <a:ext cx="123828" cy="123826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C40014">
                  <a:alpha val="18000"/>
                </a:srgb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58" name="左上"/>
          <p:cNvSpPr/>
          <p:nvPr/>
        </p:nvSpPr>
        <p:spPr>
          <a:xfrm>
            <a:off x="6960972" y="-781659"/>
            <a:ext cx="409575" cy="40957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59" name="左上"/>
          <p:cNvSpPr/>
          <p:nvPr/>
        </p:nvSpPr>
        <p:spPr>
          <a:xfrm>
            <a:off x="7007100" y="-800708"/>
            <a:ext cx="363446" cy="36344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60" name="左上"/>
          <p:cNvSpPr/>
          <p:nvPr/>
        </p:nvSpPr>
        <p:spPr>
          <a:xfrm>
            <a:off x="7096630" y="-799692"/>
            <a:ext cx="274192" cy="27419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61" name="左上"/>
          <p:cNvSpPr/>
          <p:nvPr/>
        </p:nvSpPr>
        <p:spPr>
          <a:xfrm>
            <a:off x="7134730" y="-821593"/>
            <a:ext cx="274192" cy="27419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66" name="左上"/>
          <p:cNvSpPr/>
          <p:nvPr/>
        </p:nvSpPr>
        <p:spPr>
          <a:xfrm>
            <a:off x="7239436" y="-860606"/>
            <a:ext cx="274192" cy="27419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67" name="左上"/>
          <p:cNvSpPr/>
          <p:nvPr/>
        </p:nvSpPr>
        <p:spPr>
          <a:xfrm>
            <a:off x="7342232" y="-917830"/>
            <a:ext cx="205760" cy="20576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68" name="左上"/>
          <p:cNvSpPr/>
          <p:nvPr/>
        </p:nvSpPr>
        <p:spPr>
          <a:xfrm>
            <a:off x="7418432" y="-971170"/>
            <a:ext cx="152420" cy="15242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69" name="中间"/>
          <p:cNvSpPr/>
          <p:nvPr/>
        </p:nvSpPr>
        <p:spPr>
          <a:xfrm>
            <a:off x="5965078" y="2034555"/>
            <a:ext cx="346946" cy="346946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70" name="左上"/>
          <p:cNvSpPr/>
          <p:nvPr/>
        </p:nvSpPr>
        <p:spPr>
          <a:xfrm>
            <a:off x="5877389" y="2055715"/>
            <a:ext cx="304626" cy="304626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71" name="左上"/>
          <p:cNvSpPr/>
          <p:nvPr/>
        </p:nvSpPr>
        <p:spPr>
          <a:xfrm>
            <a:off x="5798176" y="2093353"/>
            <a:ext cx="238604" cy="238604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72" name="左上"/>
          <p:cNvSpPr/>
          <p:nvPr/>
        </p:nvSpPr>
        <p:spPr>
          <a:xfrm>
            <a:off x="5710332" y="2124698"/>
            <a:ext cx="184150" cy="184150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73" name="左上"/>
          <p:cNvSpPr/>
          <p:nvPr/>
        </p:nvSpPr>
        <p:spPr>
          <a:xfrm>
            <a:off x="5647415" y="2153179"/>
            <a:ext cx="138356" cy="138356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74" name="左上"/>
          <p:cNvSpPr/>
          <p:nvPr/>
        </p:nvSpPr>
        <p:spPr>
          <a:xfrm>
            <a:off x="5606907" y="2168321"/>
            <a:ext cx="96904" cy="96904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75" name="中间"/>
          <p:cNvSpPr/>
          <p:nvPr/>
        </p:nvSpPr>
        <p:spPr>
          <a:xfrm>
            <a:off x="5475536" y="2025030"/>
            <a:ext cx="346946" cy="346946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76" name="左上"/>
          <p:cNvSpPr/>
          <p:nvPr/>
        </p:nvSpPr>
        <p:spPr>
          <a:xfrm>
            <a:off x="5608571" y="2055715"/>
            <a:ext cx="304626" cy="304626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77" name="左上"/>
          <p:cNvSpPr/>
          <p:nvPr/>
        </p:nvSpPr>
        <p:spPr>
          <a:xfrm>
            <a:off x="5759988" y="2093141"/>
            <a:ext cx="238604" cy="238604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78" name="左上"/>
          <p:cNvSpPr/>
          <p:nvPr/>
        </p:nvSpPr>
        <p:spPr>
          <a:xfrm>
            <a:off x="5859909" y="2134916"/>
            <a:ext cx="184150" cy="184150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79" name="左上"/>
          <p:cNvSpPr/>
          <p:nvPr/>
        </p:nvSpPr>
        <p:spPr>
          <a:xfrm>
            <a:off x="5974881" y="2157813"/>
            <a:ext cx="138356" cy="138356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sp>
        <p:nvSpPr>
          <p:cNvPr id="80" name="左上"/>
          <p:cNvSpPr/>
          <p:nvPr/>
        </p:nvSpPr>
        <p:spPr>
          <a:xfrm>
            <a:off x="6064785" y="2186446"/>
            <a:ext cx="96904" cy="96904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/>
          </a:p>
        </p:txBody>
      </p:sp>
      <p:pic>
        <p:nvPicPr>
          <p:cNvPr id="81" name="Picture 20" descr="C:\Documents and Settings\Administrator\桌面\]-0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42994">
            <a:off x="3305748" y="2662844"/>
            <a:ext cx="1576630" cy="157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矩形 82"/>
          <p:cNvSpPr/>
          <p:nvPr/>
        </p:nvSpPr>
        <p:spPr>
          <a:xfrm>
            <a:off x="3282914" y="3451159"/>
            <a:ext cx="60897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spc="2000" dirty="0" smtClean="0">
                <a:solidFill>
                  <a:schemeClr val="bg1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+mn-lt"/>
              </a:rPr>
              <a:t>酒店哥哥</a:t>
            </a:r>
            <a:r>
              <a:rPr lang="en-US" altLang="zh-CN" sz="3200" b="1" spc="2000" dirty="0" smtClean="0">
                <a:solidFill>
                  <a:schemeClr val="bg1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+mn-lt"/>
              </a:rPr>
              <a:t>2018</a:t>
            </a:r>
            <a:r>
              <a:rPr lang="zh-CN" altLang="en-US" sz="3200" b="1" spc="2000" dirty="0" smtClean="0">
                <a:solidFill>
                  <a:schemeClr val="bg1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+mn-lt"/>
              </a:rPr>
              <a:t>年会</a:t>
            </a:r>
            <a:endParaRPr lang="zh-CN" altLang="en-US" sz="3200" b="1" spc="2000" dirty="0">
              <a:solidFill>
                <a:schemeClr val="bg1"/>
              </a:solidFill>
              <a:latin typeface="方正大标宋简体" panose="03000509000000000000" pitchFamily="65" charset="-122"/>
              <a:ea typeface="方正大标宋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11391900" y="-351234"/>
            <a:ext cx="45719" cy="141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文本框 86"/>
          <p:cNvSpPr txBox="1"/>
          <p:nvPr/>
        </p:nvSpPr>
        <p:spPr>
          <a:xfrm>
            <a:off x="4542531" y="1844535"/>
            <a:ext cx="27462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spc="3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2018</a:t>
            </a:r>
            <a:endParaRPr lang="zh-CN" altLang="en-US" sz="9600" spc="3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90" name="组合 89"/>
          <p:cNvGrpSpPr/>
          <p:nvPr/>
        </p:nvGrpSpPr>
        <p:grpSpPr>
          <a:xfrm>
            <a:off x="3692061" y="4114090"/>
            <a:ext cx="4842351" cy="267784"/>
            <a:chOff x="3674825" y="4038512"/>
            <a:chExt cx="4842351" cy="267784"/>
          </a:xfrm>
        </p:grpSpPr>
        <p:sp>
          <p:nvSpPr>
            <p:cNvPr id="91" name="任意多边形 90"/>
            <p:cNvSpPr/>
            <p:nvPr/>
          </p:nvSpPr>
          <p:spPr>
            <a:xfrm>
              <a:off x="6026598" y="4038512"/>
              <a:ext cx="138804" cy="267784"/>
            </a:xfrm>
            <a:custGeom>
              <a:avLst/>
              <a:gdLst>
                <a:gd name="connsiteX0" fmla="*/ 69402 w 138804"/>
                <a:gd name="connsiteY0" fmla="*/ 0 h 267784"/>
                <a:gd name="connsiteX1" fmla="*/ 138804 w 138804"/>
                <a:gd name="connsiteY1" fmla="*/ 78286 h 267784"/>
                <a:gd name="connsiteX2" fmla="*/ 69402 w 138804"/>
                <a:gd name="connsiteY2" fmla="*/ 267784 h 267784"/>
                <a:gd name="connsiteX3" fmla="*/ 0 w 138804"/>
                <a:gd name="connsiteY3" fmla="*/ 78286 h 267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804" h="267784">
                  <a:moveTo>
                    <a:pt x="69402" y="0"/>
                  </a:moveTo>
                  <a:lnTo>
                    <a:pt x="138804" y="78286"/>
                  </a:lnTo>
                  <a:lnTo>
                    <a:pt x="69402" y="267784"/>
                  </a:lnTo>
                  <a:lnTo>
                    <a:pt x="0" y="78286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92" name="组合 91"/>
            <p:cNvGrpSpPr/>
            <p:nvPr/>
          </p:nvGrpSpPr>
          <p:grpSpPr>
            <a:xfrm flipV="1">
              <a:off x="3674825" y="4074839"/>
              <a:ext cx="4842351" cy="45719"/>
              <a:chOff x="3394710" y="4250530"/>
              <a:chExt cx="5392103" cy="0"/>
            </a:xfrm>
          </p:grpSpPr>
          <p:cxnSp>
            <p:nvCxnSpPr>
              <p:cNvPr id="93" name="直接连接符 92"/>
              <p:cNvCxnSpPr/>
              <p:nvPr/>
            </p:nvCxnSpPr>
            <p:spPr>
              <a:xfrm>
                <a:off x="6267450" y="4250530"/>
                <a:ext cx="2519363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接连接符 93"/>
              <p:cNvCxnSpPr/>
              <p:nvPr/>
            </p:nvCxnSpPr>
            <p:spPr>
              <a:xfrm>
                <a:off x="3394710" y="4250530"/>
                <a:ext cx="2519363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4" name="Picture 2" descr="I:\酒店哥哥\HotelGG_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21" y="264199"/>
            <a:ext cx="1432161" cy="50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2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26000" decel="1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C 0.07982 -0.03519 0.50065 -0.14306 0.51458 -0.22547 C 0.52851 -0.30787 0.50872 -0.35185 0.44479 -0.37014 C 0.38112 -0.38843 0.21159 -0.37778 0.16107 -0.40417 C 0.11002 -0.43102 0.10612 -0.44514 0.10482 -0.49097 C 0.10312 -0.53704 0.14205 -0.57107 0.18789 -0.5831 C 0.23398 -0.59468 0.40677 -0.6007 0.447 -0.59884 " pathEditMode="relative" rAng="0" ptsTypes="AAAAA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38" y="-2997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26000" decel="13000" fill="hold" grpId="0" nodeType="withEffect">
                                  <p:stCondLst>
                                    <p:cond delay="30"/>
                                  </p:stCondLst>
                                  <p:childTnLst>
                                    <p:animMotion origin="layout" path="M -1.875E-6 -7.40741E-7 C 0.07982 -0.03518 0.50065 -0.14305 0.51459 -0.22546 C 0.52852 -0.30787 0.50873 -0.35185 0.44479 -0.37014 C 0.38112 -0.38843 0.21159 -0.37778 0.16107 -0.40417 C 0.11003 -0.43102 0.10612 -0.44514 0.10482 -0.49097 C 0.10313 -0.53704 0.14206 -0.57106 0.18789 -0.5831 C 0.23399 -0.59468 0.40677 -0.60069 0.44701 -0.59884 " pathEditMode="relative" rAng="0" ptsTypes="AAA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38" y="-2997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26000" decel="13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3.33333E-6 -3.7037E-6 C 0.07981 -0.03518 0.51458 -0.13356 0.53854 -0.22222 C 0.56237 -0.31134 0.54257 -0.34236 0.51211 -0.36851 C 0.46263 -0.39745 0.20104 -0.38889 0.16914 -0.4 C 0.13711 -0.41111 0.10976 -0.44861 0.10794 -0.49444 C 0.10664 -0.54074 0.12252 -0.54907 0.16211 -0.57963 C 0.20169 -0.61018 0.41992 -0.61111 0.46041 -0.60926 " pathEditMode="relative" rAng="0" ptsTypes="AAAAA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48" y="-30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26000" decel="13000" fill="hold" grpId="0" nodeType="withEffect">
                                  <p:stCondLst>
                                    <p:cond delay="130"/>
                                  </p:stCondLst>
                                  <p:childTnLst>
                                    <p:animMotion origin="layout" path="M -1.25E-6 4.44444E-6 C 0.07878 -0.03519 0.54258 -0.16297 0.56628 -0.25186 C 0.58998 -0.34075 0.54987 -0.36482 0.5194 -0.39098 C 0.47031 -0.41991 0.22344 -0.37292 0.17279 -0.39931 C 0.12149 -0.42616 0.11055 -0.45348 0.10925 -0.49931 C 0.10768 -0.54537 0.12096 -0.54792 0.15612 -0.58125 C 0.1905 -0.61459 0.42513 -0.6169 0.46563 -0.61505 " pathEditMode="relative" rAng="0" ptsTypes="AAAAAAA">
                                      <p:cBhvr>
                                        <p:cTn id="18" dur="192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72" y="-3078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26000" decel="13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3.125E-6 -2.22222E-6 C 0.07878 -0.03518 0.51888 -0.14097 0.55729 -0.22639 C 0.59571 -0.31296 0.58282 -0.35856 0.53373 -0.3875 C 0.48438 -0.41643 0.24727 -0.37245 0.18229 -0.40046 C 0.11706 -0.42847 0.0767 -0.53472 0.17253 -0.5875 C 0.26823 -0.64028 0.44961 -0.61898 0.49063 -0.61713 " pathEditMode="relative" rAng="0" ptsTypes="AAAAAA">
                                      <p:cBhvr>
                                        <p:cTn id="20" dur="19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84" y="-3115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26000" decel="13000" fill="hold" grpId="0" nodeType="withEffect">
                                  <p:stCondLst>
                                    <p:cond delay="170"/>
                                  </p:stCondLst>
                                  <p:childTnLst>
                                    <p:animMotion origin="layout" path="M -1.04167E-6 -7.40741E-7 C 0.07878 -0.03518 0.54167 -0.14074 0.58008 -0.22731 C 0.61823 -0.31458 0.5974 -0.38171 0.54805 -0.41065 C 0.49857 -0.43958 0.30951 -0.3787 0.23659 -0.39676 C 0.16367 -0.41481 0.12852 -0.46343 0.12513 -0.50093 C 0.12227 -0.53866 0.12565 -0.56065 0.16055 -0.59398 C 0.19518 -0.62731 0.46263 -0.63287 0.50365 -0.63102 " pathEditMode="relative" rAng="0" ptsTypes="AAAAA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87" y="-3157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26000" decel="13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08333E-6 2.96296E-6 C 0.07877 -0.03519 0.4901 -0.13056 0.54336 -0.18264 C 0.59648 -0.23473 0.59739 -0.3831 0.54804 -0.41204 C 0.49883 -0.44098 0.30976 -0.37778 0.23685 -0.39584 C 0.16393 -0.41389 0.12031 -0.46065 0.11719 -0.49815 C 0.11406 -0.53565 0.11914 -0.56898 0.15403 -0.60232 C 0.18854 -0.63542 0.45846 -0.63727 0.49948 -0.63542 " pathEditMode="relative" rAng="0" ptsTypes="AAAAAAA">
                                      <p:cBhvr>
                                        <p:cTn id="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06" y="-3180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26000" decel="45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91667E-6 1.48148E-6 C 0.07878 -0.03519 0.44831 -0.11505 0.51003 -0.16574 C 0.57201 -0.21644 0.57188 -0.29722 0.53295 -0.36019 C 0.49414 -0.42315 0.30964 -0.37778 0.23659 -0.39583 C 0.16367 -0.41389 0.12813 -0.4625 0.12539 -0.49977 C 0.12227 -0.53727 0.11914 -0.56875 0.15404 -0.60208 C 0.18854 -0.63542 0.38282 -0.63866 0.42357 -0.63681 " pathEditMode="relative" rAng="0" ptsTypes="AAAAAAA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82" y="-3187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26000" decel="45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04167E-6 -1.85185E-6 C 0.07878 -0.03518 0.55351 -0.14004 0.60716 -0.19213 C 0.66029 -0.24421 0.65299 -0.30879 0.61341 -0.38379 C 0.57383 -0.45879 0.30976 -0.37824 0.23659 -0.39629 C 0.16367 -0.41435 0.12812 -0.46296 0.12539 -0.50046 C 0.122 -0.53796 0.11914 -0.56944 0.15404 -0.60278 C 0.18854 -0.63611 0.46966 -0.63958 0.51042 -0.63773 " pathEditMode="relative" rAng="0" ptsTypes="AAAAAAA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53" y="-3192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26000" decel="45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4.79167E-6 -1.11111E-6 C 0.07878 -0.03518 0.51081 -0.08634 0.56472 -0.13842 C 0.61758 -0.19051 0.65665 -0.23009 0.61472 -0.35787 C 0.57305 -0.48565 0.30925 -0.37778 0.23646 -0.39583 C 0.16368 -0.41389 0.12761 -0.4625 0.12514 -0.49977 C 0.12201 -0.53727 0.11915 -0.56875 0.15404 -0.60208 C 0.18816 -0.63542 0.41862 -0.6456 0.45938 -0.64375 " pathEditMode="relative" rAng="0" ptsTypes="AAAAAAA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15" y="-3219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26000" decel="45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5E-6 -7.40741E-7 C 0.07878 -0.03518 0.52123 -0.0787 0.575 -0.13055 C 0.62813 -0.18264 0.63164 -0.21204 0.6 -0.28611 C 0.56823 -0.35995 0.2625 -0.30023 0.18959 -0.31805 C 0.11667 -0.33611 0.09388 -0.39491 0.09102 -0.43241 C 0.08815 -0.46991 0.10209 -0.50417 0.13841 -0.56343 C 0.17539 -0.62268 0.45378 -0.6169 0.4944 -0.61505 " pathEditMode="relative" rAng="0" ptsTypes="AAAAAAA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3" y="-3081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26000" decel="45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66667E-6 0 C 0.07877 -0.03519 0.42851 -0.07801 0.48893 -0.09745 C 0.54935 -0.1169 0.70143 -0.2419 0.6306 -0.38079 C 0.55976 -0.51968 0.31406 -0.4044 0.24101 -0.42245 C 0.1681 -0.44051 0.10833 -0.47106 0.1056 -0.50856 C 0.10247 -0.54606 0.10403 -0.58356 0.13893 -0.6169 C 0.17344 -0.65046 0.35208 -0.63287 0.39284 -0.63102 " pathEditMode="relative" rAng="0" ptsTypes="AAAAAAA">
                                      <p:cBhvr>
                                        <p:cTn id="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48" y="-3187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26000" decel="45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1.45833E-6 -1.85185E-6 C 0.07865 -0.03518 0.63464 -0.11805 0.68828 -0.17014 C 0.74154 -0.22222 0.74935 -0.28634 0.70091 -0.38958 C 0.65248 -0.49282 0.30951 -0.37824 0.23659 -0.39629 C 0.16367 -0.41435 0.128 -0.46296 0.12539 -0.50046 C 0.12201 -0.53796 0.11914 -0.56944 0.15404 -0.60278 C 0.18854 -0.63611 0.44727 -0.64028 0.48802 -0.63842 " pathEditMode="relative" rAng="0" ptsTypes="AAAAA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54" y="-3194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25000" decel="13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33333E-6 4.81481E-6 C 0.07877 -0.03519 0.59166 -0.122 0.64531 -0.17408 C 0.6983 -0.22616 0.72981 -0.32269 0.71041 -0.41528 C 0.69101 -0.50764 0.30976 -0.37778 0.23659 -0.39584 C 0.16367 -0.41389 0.12812 -0.4625 0.12539 -0.49977 C 0.12226 -0.53727 0.11914 -0.56875 0.15403 -0.60209 C 0.18854 -0.63542 0.44778 -0.64514 0.48854 -0.64329 " pathEditMode="relative" rAng="0" ptsTypes="AAAAAAA">
                                      <p:cBhvr>
                                        <p:cTn id="3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07" y="-3217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1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8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7" presetClass="path" presetSubtype="0" accel="19000" decel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-4.07407E-6 C 0.12161 -0.05301 0.56653 -0.17245 0.71185 -0.24861 C 0.85716 -0.32476 0.89518 -0.40879 0.87226 -0.45694 C 0.86992 -0.53217 0.55208 -0.52916 0.57292 -0.53819 " pathEditMode="relative" rAng="0" ptsTypes="AAAA">
                                      <p:cBhvr>
                                        <p:cTn id="88" dur="1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19" y="-26921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7" presetClass="path" presetSubtype="0" accel="19000" decel="1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animMotion origin="layout" path="M -3.54167E-6 -1.48148E-6 C 0.12123 -0.05301 0.61563 -0.19861 0.76511 -0.28287 C 0.91459 -0.36713 0.93177 -0.46111 0.89701 -0.50509 C 0.86237 -0.54907 0.625 -0.53542 0.55638 -0.54629 " pathEditMode="relative" rAng="0" ptsTypes="AAAA">
                                      <p:cBhvr>
                                        <p:cTn id="90" dur="1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99" y="-27315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7" presetClass="path" presetSubtype="0" accel="19000" decel="1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4.16667E-6 -3.7037E-7 C 0.12135 -0.05301 0.66158 -0.19537 0.81315 -0.2831 C 0.96653 -0.37153 0.9595 -0.48611 0.92018 -0.53125 C 0.88073 -0.57639 0.64843 -0.54884 0.57695 -0.55347 " pathEditMode="relative" rAng="0" ptsTypes="AAAA">
                                      <p:cBhvr>
                                        <p:cTn id="92" dur="1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01" y="-27894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7" presetClass="path" presetSubtype="0" accel="19000" decel="1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animMotion origin="layout" path="M -2.08333E-6 4.81481E-6 C 0.12123 -0.05301 0.67761 -0.17686 0.83607 -0.26945 C 0.99466 -0.36204 0.99336 -0.50741 0.95065 -0.55556 C 0.90794 -0.60371 0.65638 -0.5551 0.58008 -0.55857 " pathEditMode="relative" rAng="0" ptsTypes="AAAA">
                                      <p:cBhvr>
                                        <p:cTn id="94" dur="1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50" y="-28866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7" presetClass="path" presetSubtype="0" accel="19000" decel="1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3.95833E-6 3.7037E-7 C 0.12122 -0.05301 0.70169 -0.16412 0.86302 -0.25532 C 1.02421 -0.34653 1.01367 -0.49699 0.9677 -0.54722 C 0.92174 -0.59745 0.66653 -0.55208 0.58645 -0.55718 " pathEditMode="relative" rAng="0" ptsTypes="AAAA">
                                      <p:cBhvr>
                                        <p:cTn id="96" dur="1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57" y="-28565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7" presetClass="path" presetSubtype="0" accel="19000" decel="1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5E-6 4.81481E-6 C 0.12123 -0.05301 0.73685 -0.17616 0.90118 -0.26968 C 1.06563 -0.3632 1.03751 -0.51088 0.98659 -0.56135 C 0.93581 -0.61181 0.68021 -0.57014 0.59623 -0.57246 " pathEditMode="relative" rAng="0" ptsTypes="AAAA">
                                      <p:cBhvr>
                                        <p:cTn id="98" dur="1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02" y="-29329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7" presetClass="path" presetSubtype="0" accel="19000" decel="1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3.75E-6 1.11111E-6 C 0.12057 -0.05301 0.7289 -0.14977 0.89713 -0.23426 C 1.06536 -0.31875 1.05898 -0.45116 1.00963 -0.50648 C 0.96054 -0.56181 0.68932 -0.56111 0.60299 -0.5662 " pathEditMode="relative" rAng="0" ptsTypes="AAAA">
                                      <p:cBhvr>
                                        <p:cTn id="100" dur="1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92" y="-2831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37" presetClass="path" presetSubtype="0" accel="19000" decel="1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4.16667E-6 -3.7037E-6 C 0.12031 -0.05301 0.76289 -0.15092 0.93476 -0.23773 C 1.10638 -0.32453 1.08437 -0.46435 1.03033 -0.52106 C 0.97669 -0.57777 0.70247 -0.57546 0.61184 -0.57754 " pathEditMode="relative" rAng="0" ptsTypes="AAAA">
                                      <p:cBhvr>
                                        <p:cTn id="102" dur="1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64" y="-28889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37" presetClass="path" presetSubtype="0" accel="29000" decel="1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0833E-6 -4.07407E-6 C 0.12122 -0.05301 0.7151 -0.2331 0.87135 -0.32986 C 1.0276 -0.42662 0.98138 -0.52708 0.93802 -0.57986 C 0.89466 -0.63263 0.6944 -0.63611 0.61054 -0.64652 " pathEditMode="relative" rAng="0" ptsTypes="AAAA">
                                      <p:cBhvr>
                                        <p:cTn id="104" dur="1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84" y="-32338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7" presetClass="path" presetSubtype="0" accel="29000" decel="1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2.91667E-6 4.81481E-6 C 0.12096 -0.05301 0.65039 -0.20417 0.80247 -0.28172 C 0.95455 -0.35926 0.94153 -0.42014 0.91289 -0.46505 C 0.88424 -0.50996 0.68945 -0.5419 0.63086 -0.55047 " pathEditMode="relative" rAng="0" ptsTypes="AAAA">
                                      <p:cBhvr>
                                        <p:cTn id="106" dur="1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6" y="-27523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37" presetClass="path" presetSubtype="0" accel="29000" decel="1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6.25E-7 -1.11111E-6 C 0.12135 -0.05301 0.6638 -0.18773 0.81185 -0.26805 C 0.97031 -0.35231 0.97539 -0.45231 0.94987 -0.50509 C 0.92448 -0.55787 0.72031 -0.56805 0.6599 -0.58472 " pathEditMode="relative" rAng="0" ptsTypes="AAAA">
                                      <p:cBhvr>
                                        <p:cTn id="108" dur="1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60" y="-29236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7" presetClass="path" presetSubtype="0" accel="29000" decel="1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3.54167E-6 2.59259E-6 C 0.12123 -0.05301 0.73021 -0.16852 0.89024 -0.25486 C 1.05274 -0.34861 1.0099 -0.50347 0.97487 -0.56181 C 0.93959 -0.62014 0.74102 -0.59584 0.67956 -0.60486 " pathEditMode="relative" rAng="0" ptsTypes="AAAA">
                                      <p:cBhvr>
                                        <p:cTn id="110" dur="1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65" y="-30255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9" presetClass="path" presetSubtype="0" accel="42000" decel="23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75E-6 -3.33333E-6 C 0.00013 -0.00069 0.0858 0.09792 0.125 0.14005 C 0.15976 0.17593 0.16367 0.17917 0.20872 0.21528 C 0.25364 0.25139 0.38645 0.27639 0.39479 0.35648 C 0.40312 0.43658 0.22435 0.45023 0.18815 0.46181 " pathEditMode="relative" rAng="0" ptsTypes="AAAAA">
                                      <p:cBhvr>
                                        <p:cTn id="148" dur="1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3" y="23079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39" presetClass="path" presetSubtype="0" accel="42000" decel="23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animMotion origin="layout" path="M 2.5E-6 4.81481E-6 C 0.00013 -0.0007 0.0944 0.11481 0.13125 0.15277 C 0.1681 0.19027 0.17487 0.19074 0.22083 0.22569 C 0.26679 0.26111 0.41211 0.27962 0.40729 0.36458 C 0.40247 0.44861 0.24062 0.45254 0.20455 0.46365 " pathEditMode="relative" rAng="0" ptsTypes="AAAAA">
                                      <p:cBhvr>
                                        <p:cTn id="150" dur="1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23171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39" presetClass="path" presetSubtype="0" accel="42000" decel="23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2.08333E-7 -2.77556E-17 C 0.00013 -0.00069 0.0944 0.11435 0.13125 0.15231 C 0.1681 0.19028 0.17187 0.19167 0.22083 0.22593 C 0.26979 0.26065 0.40521 0.27222 0.42513 0.35972 C 0.44518 0.44745 0.24219 0.45787 0.20612 0.46875 " pathEditMode="relative" rAng="0" ptsTypes="AAAAA">
                                      <p:cBhvr>
                                        <p:cTn id="152" dur="1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15" y="23426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39" presetClass="path" presetSubtype="0" accel="42000" decel="23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914 -0.04676 C 0.01927 -0.04745 0.11354 0.06805 0.15039 0.10579 C 0.18711 0.14352 0.19049 0.14305 0.23997 0.1794 C 0.28945 0.21574 0.44961 0.28287 0.44687 0.32361 C 0.46705 0.44606 0.25937 0.41389 0.2233 0.42477 " pathEditMode="relative" rAng="0" ptsTypes="AAAAA">
                                      <p:cBhvr>
                                        <p:cTn id="154" dur="1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5" y="23565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39" presetClass="path" presetSubtype="0" accel="42000" decel="23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1.875E-6 -1.38778E-17 C 0.00013 -0.00069 0.0944 0.11458 0.13125 0.15278 C 0.1681 0.19051 0.17123 0.18796 0.22084 0.22639 C 0.27044 0.26435 0.43112 0.33981 0.42904 0.38194 C 0.45222 0.47083 0.24414 0.46667 0.20794 0.47778 " pathEditMode="relative" rAng="0" ptsTypes="AAAAA">
                                      <p:cBhvr>
                                        <p:cTn id="156" dur="1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36" y="23889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39" presetClass="path" presetSubtype="0" accel="42000" decel="2300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animMotion origin="layout" path="M 2.29167E-6 1.11111E-6 C 0.00013 -0.0007 0.0944 0.11481 0.13125 0.15278 C 0.1681 0.19051 0.17122 0.18796 0.22083 0.22639 C 0.27044 0.26458 0.43073 0.34005 0.42903 0.38194 C 0.45221 0.47083 0.24635 0.46643 0.21028 0.47755 " pathEditMode="relative" rAng="0" ptsTypes="AAAAA">
                                      <p:cBhvr>
                                        <p:cTn id="158" dur="1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36" y="23866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39" presetClass="path" presetSubtype="0" accel="42000" decel="2300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animMotion origin="layout" path="M -0.0125 -0.01967 C -0.01237 -0.02037 0.0819 0.09491 0.11875 0.13287 C 0.15625 0.17269 0.16146 0.17778 0.21263 0.21921 C 0.26394 0.26042 0.42813 0.34213 0.42618 0.38125 C 0.44948 0.47083 0.23698 0.44769 0.20092 0.4588 " pathEditMode="relative" rAng="0" ptsTypes="AAAAA">
                                      <p:cBhvr>
                                        <p:cTn id="160" dur="1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8" y="23912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0" presetClass="path" presetSubtype="0" accel="26000" decel="13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4.16667E-7 -2.22222E-6 C -0.00729 0.01065 -0.03372 0.08079 -0.06497 0.1169 C -0.09544 0.15232 -0.09727 0.15278 -0.15534 0.20232 C -0.20924 0.25209 -0.43281 0.20463 -0.42448 0.33681 C -0.41615 0.46875 -0.13841 0.4456 -0.12331 0.44121 " pathEditMode="relative" rAng="0" ptsTypes="AAAAA">
                                      <p:cBhvr>
                                        <p:cTn id="183" dur="1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37" y="22269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50" presetClass="path" presetSubtype="0" accel="26000" decel="13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33333E-6 -3.7037E-6 C -0.00729 0.01065 -0.02552 0.07431 -0.05638 0.10903 C -0.0875 0.14584 -0.10716 0.1632 -0.16523 0.21274 C -0.21914 0.26274 -0.44518 0.225 -0.43112 0.35394 C -0.41705 0.48287 -0.13437 0.45718 -0.11901 0.45301 " pathEditMode="relative" rAng="0" ptsTypes="AAAAA">
                                      <p:cBhvr>
                                        <p:cTn id="185" dur="1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89" y="2287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50" presetClass="path" presetSubtype="0" accel="26000" decel="13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8.33333E-7 -2.22222E-6 C -0.00729 0.01065 -0.02227 0.06736 -0.05313 0.10185 C -0.08399 0.1382 -0.1168 0.16644 -0.175 0.21574 C -0.22878 0.26574 -0.42826 0.20695 -0.43503 0.34815 C -0.4418 0.48912 -0.13529 0.45972 -0.11979 0.45556 " pathEditMode="relative" rAng="0" ptsTypes="AAAAA">
                                      <p:cBhvr>
                                        <p:cTn id="187" dur="1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58" y="23032"/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50" presetClass="path" presetSubtype="0" accel="26000" decel="1300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animMotion origin="layout" path="M -0.00013 -1.48148E-6 C -0.00729 0.01065 -0.02721 0.08611 -0.0582 0.1213 C -0.08919 0.15764 -0.11822 0.17732 -0.17643 0.225 C -0.2302 0.27824 -0.43112 0.20718 -0.43854 0.34352 C -0.44596 0.48009 -0.15013 0.46343 -0.13476 0.45903 " pathEditMode="relative" rAng="0" ptsTypes="AAAAA">
                                      <p:cBhvr>
                                        <p:cTn id="189" dur="1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40" y="23102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50" presetClass="path" presetSubtype="0" accel="26000" decel="13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08333E-6 4.07407E-6 C -0.00729 0.01064 -0.0349 0.09051 -0.06576 0.12592 C -0.09675 0.16226 -0.10156 0.16736 -0.16823 0.21041 C -0.22071 0.26527 -0.44414 0.22129 -0.45156 0.3581 C -0.45899 0.49444 -0.15508 0.46041 -0.13959 0.45671 " pathEditMode="relative" rAng="0" ptsTypes="AAAAA">
                                      <p:cBhvr>
                                        <p:cTn id="191" dur="1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91" y="2314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50" presetClass="path" presetSubtype="0" accel="26000" decel="1300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2.91667E-6 -1.38778E-17 C -0.00729 0.01065 -0.03164 0.07963 -0.0625 0.11481 C -0.09336 0.15116 -0.10261 0.18519 -0.16927 0.22824 C -0.22175 0.28264 -0.45209 0.23171 -0.45951 0.36852 C -0.46706 0.50486 -0.15534 0.46042 -0.13972 0.45671 " pathEditMode="relative" rAng="0" ptsTypes="AAAAA">
                                      <p:cBhvr>
                                        <p:cTn id="208" dur="1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23310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50" presetClass="path" presetSubtype="0" accel="26000" decel="13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69 0.00718 C -0.00039 0.01783 -0.04283 0.11065 -0.07382 0.14537 C -0.10468 0.18241 -0.10638 0.19653 -0.17291 0.24005 C -0.22539 0.29445 -0.45885 0.23264 -0.46627 0.3845 C -0.47382 0.53681 -0.14817 0.46737 -0.13268 0.46343 " pathEditMode="relative" rAng="0" ptsTypes="AAAAA">
                                      <p:cBhvr>
                                        <p:cTn id="213" dur="1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72" y="23750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9" presetClass="path" presetSubtype="0" accel="39000" decel="1900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4.375E-6 -7.40741E-7 C 0.01783 0.0007 0.07408 -0.00463 0.09544 0.00162 C 0.11679 0.00787 0.13489 0.0294 0.11979 0.06829 C 0.10468 0.10741 -0.07592 0.05278 -0.10925 0.05695 C -0.14258 0.06111 -0.19519 0.11713 -0.0948 0.13009 C 0.01705 0.14236 0.43958 0.12963 0.56197 0.13079 " pathEditMode="relative" rAng="0" ptsTypes="AAAAAA">
                                      <p:cBhvr>
                                        <p:cTn id="236" dur="27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30" y="6690"/>
                                    </p:animMotion>
                                  </p:childTnLst>
                                </p:cTn>
                              </p:par>
                              <p:par>
                                <p:cTn id="237" presetID="39" presetClass="path" presetSubtype="0" accel="39000" decel="19000" fill="hold" grpId="1" nodeType="withEffect">
                                  <p:stCondLst>
                                    <p:cond delay="2220"/>
                                  </p:stCondLst>
                                  <p:childTnLst>
                                    <p:animMotion origin="layout" path="M -1.25E-6 -7.40741E-7 C 0.01784 0.0007 0.0849 -0.00532 0.10625 0.00093 C 0.12761 0.00718 0.14388 0.02732 0.12878 0.0662 C 0.11367 0.10532 -0.07187 0.05463 -0.10521 0.0588 C -0.13854 0.06296 -0.16393 0.11343 -0.10169 0.12685 C -0.03958 0.14028 0.15729 0.13843 0.26758 0.13958 C 0.37774 0.14074 0.50899 0.13449 0.55938 0.13357 " pathEditMode="relative" rAng="0" ptsTypes="AAAAAAA">
                                      <p:cBhvr>
                                        <p:cTn id="238" dur="27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7" y="6875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39" presetClass="path" presetSubtype="0" accel="39000" decel="19000" fill="hold" grpId="1" nodeType="withEffect">
                                  <p:stCondLst>
                                    <p:cond delay="2240"/>
                                  </p:stCondLst>
                                  <p:childTnLst>
                                    <p:animMotion origin="layout" path="M -0.00052 0.00115 C 0.01731 0.00185 0.09023 -0.0044 0.11159 0.00185 C 0.13294 0.0081 0.15573 0.03078 0.14062 0.06967 C 0.12552 0.10856 -0.05834 0.053 -0.09167 0.05717 C -0.125 0.06134 -0.1448 0.10972 -0.10482 0.1243 C -0.06472 0.13796 0.0858 0.1368 0.14909 0.13935 C 0.21237 0.14189 0.20221 0.14004 0.27513 0.13935 C 0.34804 0.13865 0.53541 0.13634 0.58632 0.13564 " pathEditMode="relative" rAng="0" ptsTypes="AAAAAAAA">
                                      <p:cBhvr>
                                        <p:cTn id="240" dur="27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8" y="6852"/>
                                    </p:animMotion>
                                  </p:childTnLst>
                                </p:cTn>
                              </p:par>
                              <p:par>
                                <p:cTn id="241" presetID="39" presetClass="path" presetSubtype="0" accel="39000" decel="19000" fill="hold" grpId="1" nodeType="withEffect">
                                  <p:stCondLst>
                                    <p:cond delay="2260"/>
                                  </p:stCondLst>
                                  <p:childTnLst>
                                    <p:animMotion origin="layout" path="M -0.00052 0.00116 C 0.01732 0.00185 0.08711 0.00231 0.11667 0.00231 C 0.14623 0.00231 0.16862 0.02315 0.15352 0.06204 C 0.13841 0.10116 -0.05169 0.05416 -0.08502 0.05833 C -0.11836 0.0625 -0.1276 0.1125 -0.08815 0.12616 C -0.04883 0.13981 0.03802 0.13912 0.15104 0.14051 C 0.26406 0.1419 0.52852 0.13518 0.5905 0.13518 " pathEditMode="relative" rAng="0" ptsTypes="AAAAAAA">
                                      <p:cBhvr>
                                        <p:cTn id="242" dur="27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67" y="6968"/>
                                    </p:animMotion>
                                  </p:childTnLst>
                                </p:cTn>
                              </p:par>
                              <p:par>
                                <p:cTn id="243" presetID="39" presetClass="path" presetSubtype="0" accel="39000" decel="19000" fill="hold" grpId="1" nodeType="withEffect">
                                  <p:stCondLst>
                                    <p:cond delay="2280"/>
                                  </p:stCondLst>
                                  <p:childTnLst>
                                    <p:animMotion origin="layout" path="M -0.00052 0.00116 C 0.01732 0.00185 0.12018 0.00047 0.14154 0.00672 C 0.16289 0.01297 0.17813 0.02709 0.16302 0.06597 C 0.14792 0.1051 -0.03737 0.05347 -0.0707 0.05764 C -0.10404 0.06181 -0.12122 0.10764 -0.08424 0.12222 C -0.047 0.13588 0.04115 0.13797 0.15247 0.13959 C 0.26367 0.14121 0.50508 0.13287 0.5832 0.13172 " pathEditMode="relative" rAng="0" ptsTypes="AAAAAAA">
                                      <p:cBhvr>
                                        <p:cTn id="244" dur="27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58" y="6921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39" presetClass="path" presetSubtype="0" accel="39000" decel="1900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0.00052 0.00116 C 0.01732 0.00185 0.1194 -0.00347 0.14076 0.00278 C 0.16211 0.00903 0.18334 0.03009 0.16823 0.06898 C 0.15313 0.10787 -0.02825 0.05185 -0.06159 0.05602 C -0.09492 0.06018 -0.11367 0.10671 -0.07825 0.12222 C -0.04271 0.13657 0.04154 0.14004 0.15196 0.14213 C 0.26237 0.14421 0.50638 0.13657 0.58399 0.13541 " pathEditMode="relative" rAng="0" ptsTypes="AAAAAAA">
                                      <p:cBhvr>
                                        <p:cTn id="246" dur="27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6968"/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39" presetClass="path" presetSubtype="0" accel="39000" decel="1900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1.25E-6 -1.85185E-6 C -0.01654 0.0007 -0.05625 -0.0044 -0.07591 0.00185 C -0.09531 0.0081 -0.11706 0.02199 -0.10664 0.06435 C -0.09622 0.10671 0.09961 0.05046 0.11576 0.06158 C 0.13177 0.07269 0.16146 0.12315 0.05729 0.13519 C -0.04674 0.14722 -0.39101 0.13449 -0.50885 0.13426 " pathEditMode="relative" rAng="0" ptsTypes="AAAAAA">
                                      <p:cBhvr>
                                        <p:cTn id="251" dur="27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41" y="6944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9" presetClass="path" presetSubtype="0" accel="39000" decel="19000" fill="hold" grpId="1" nodeType="withEffect">
                                  <p:stCondLst>
                                    <p:cond delay="2220"/>
                                  </p:stCondLst>
                                  <p:childTnLst>
                                    <p:animMotion origin="layout" path="M -0.00013 -7.40741E-7 C -0.01719 0.0007 -0.07019 -0.00301 -0.09011 0.00324 C -0.11003 0.00949 -0.13073 0.02546 -0.11615 0.06435 C -0.10222 0.10324 0.06679 0.05463 0.09804 0.0588 C 0.12903 0.06296 0.13372 0.11921 0.07643 0.13171 C 0.01914 0.14537 -0.14727 0.14005 -0.24584 0.14074 C -0.34467 0.14144 -0.45899 0.13657 -0.51511 0.13542 " pathEditMode="relative" rAng="0" ptsTypes="AAAAAAA">
                                      <p:cBhvr>
                                        <p:cTn id="256" dur="27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14" y="7014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39" presetClass="path" presetSubtype="0" accel="39000" decel="19000" fill="hold" grpId="1" nodeType="withEffect">
                                  <p:stCondLst>
                                    <p:cond delay="2240"/>
                                  </p:stCondLst>
                                  <p:childTnLst>
                                    <p:animMotion origin="layout" path="M -1.45833E-6 4.81481E-6 C -0.01614 0.00069 -0.08112 -0.00556 -0.10039 0.00069 C -0.11927 0.00694 -0.13958 0.02962 -0.12617 0.06875 C -0.11237 0.10763 0.05117 0.05185 0.08073 0.05625 C 0.11042 0.06041 0.12826 0.10879 0.09271 0.12337 C 0.05664 0.1368 -0.07708 0.13564 -0.13359 0.13819 C -0.1901 0.14074 -0.17851 0.13865 -0.24596 0.13819 C -0.31354 0.13773 -0.49388 0.13657 -0.53919 0.13587 " pathEditMode="relative" rAng="0" ptsTypes="AAAAAAAA">
                                      <p:cBhvr>
                                        <p:cTn id="261" dur="2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41" y="6852"/>
                                    </p:animMotion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39" presetClass="path" presetSubtype="0" accel="39000" decel="19000" fill="hold" grpId="1" nodeType="withEffect">
                                  <p:stCondLst>
                                    <p:cond delay="2260"/>
                                  </p:stCondLst>
                                  <p:childTnLst>
                                    <p:animMotion origin="layout" path="M -1.04167E-6 1.48148E-6 C -0.0151 0.00069 -0.07669 0.00116 -0.1026 0.00116 C -0.12904 0.00116 -0.14844 0.02199 -0.13542 0.06088 C -0.12174 0.09977 0.04544 0.05301 0.07461 0.05717 C 0.10404 0.06134 0.1125 0.11111 0.07748 0.12477 C 0.04271 0.13842 -0.03177 0.1375 -0.1332 0.13912 C -0.2345 0.14074 -0.47695 0.13379 -0.53086 0.13379 " pathEditMode="relative" rAng="0" ptsTypes="AAAAAAA">
                                      <p:cBhvr>
                                        <p:cTn id="266" dur="27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23" y="6968"/>
                                    </p:animMotion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39" presetClass="path" presetSubtype="0" accel="39000" decel="19000" fill="hold" grpId="1" nodeType="withEffect">
                                  <p:stCondLst>
                                    <p:cond delay="2280"/>
                                  </p:stCondLst>
                                  <p:childTnLst>
                                    <p:animMotion origin="layout" path="M -0.00013 2.96296E-6 C -0.01419 0.00069 -0.10781 -0.0044 -0.12461 0.00185 C -0.14153 0.0081 -0.15898 0.0199 -0.147 0.05879 C -0.13502 0.09768 0.03972 0.05185 0.06576 0.05602 C 0.09206 0.06018 0.10378 0.10694 0.07279 0.1206 C 0.04167 0.13426 -0.01875 0.13588 -0.12096 0.13819 C -0.2233 0.14051 -0.47955 0.13611 -0.54101 0.13495 " pathEditMode="relative" rAng="0" ptsTypes="AAAAAAA">
                                      <p:cBhvr>
                                        <p:cTn id="271" dur="27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74" y="6852"/>
                                    </p:animMotion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39" presetClass="path" presetSubtype="0" accel="39000" decel="1900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2.08333E-6 -4.44444E-6 C -0.01627 0.0007 -0.10885 -0.00463 -0.12799 0.00162 C -0.14739 0.00787 -0.16771 0.02431 -0.15429 0.0632 C -0.14075 0.10209 0.025 0.0507 0.05508 0.05487 C 0.08529 0.05903 0.09505 0.10672 0.06302 0.12061 C 0.03086 0.1345 -0.03359 0.13588 -0.13789 0.1382 C -0.24219 0.14051 -0.47851 0.13635 -0.56341 0.13496 " pathEditMode="relative" rAng="0" ptsTypes="AAAAAAA">
                                      <p:cBhvr>
                                        <p:cTn id="276" dur="27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36" y="6852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16" presetClass="entr" presetSubtype="37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8" presetClass="emph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Rot by="3300000">
                                      <p:cBhvr>
                                        <p:cTn id="284" dur="4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6" presetClass="emph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Scale>
                                      <p:cBhvr>
                                        <p:cTn id="286" dur="400" fill="hold"/>
                                        <p:tgtEl>
                                          <p:spTgt spid="8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87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6000000">
                                      <p:cBhvr>
                                        <p:cTn id="28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9" presetID="44" presetClass="path" presetSubtype="0" accel="50000" decel="5000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2.70833E-6 -7.40741E-7 C 0.0125 -0.02824 0.0819 -0.14653 0.12005 -0.18727 C 0.16692 -0.21944 0.23411 -0.2412 0.30143 -0.20417 " pathEditMode="relative" rAng="0" ptsTypes="AAA">
                                      <p:cBhvr>
                                        <p:cTn id="29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5" y="-11181"/>
                                    </p:animMotion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23" presetClass="entr" presetSubtype="16" fill="hold" grpId="1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39" presetClass="entr" presetSubtype="0" accel="100000" fill="hold" grpId="0" nodeType="withEffect">
                                  <p:stCondLst>
                                    <p:cond delay="4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4" presetID="16" presetClass="exit" presetSubtype="21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6" presetClass="emph" presetSubtype="0" fill="hold" grpId="1" nodeType="withEffect">
                                  <p:stCondLst>
                                    <p:cond delay="4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8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9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200"/>
                            </p:stCondLst>
                            <p:childTnLst>
                              <p:par>
                                <p:cTn id="3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9" grpId="0" animBg="1"/>
      <p:bldP spid="14" grpId="0" animBg="1"/>
      <p:bldP spid="14" grpId="1" animBg="1"/>
      <p:bldP spid="14" grpId="2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3" grpId="0"/>
      <p:bldP spid="83" grpId="1"/>
      <p:bldP spid="86" grpId="0" animBg="1"/>
      <p:bldP spid="8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/>
        </p:nvSpPr>
        <p:spPr>
          <a:xfrm>
            <a:off x="982134" y="1871009"/>
            <a:ext cx="5692805" cy="3936847"/>
          </a:xfrm>
          <a:prstGeom prst="roundRect">
            <a:avLst>
              <a:gd name="adj" fmla="val 5801"/>
            </a:avLst>
          </a:prstGeom>
          <a:noFill/>
          <a:ln w="28575" cap="rnd" cmpd="sng">
            <a:gradFill flip="none" rotWithShape="1">
              <a:gsLst>
                <a:gs pos="0">
                  <a:schemeClr val="bg1">
                    <a:alpha val="86000"/>
                    <a:lumMod val="64000"/>
                    <a:lumOff val="36000"/>
                  </a:schemeClr>
                </a:gs>
                <a:gs pos="52000">
                  <a:schemeClr val="accent4">
                    <a:lumMod val="40000"/>
                    <a:lumOff val="60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21917" tIns="60958" rIns="121917" bIns="60958" rtlCol="0" anchor="ctr">
            <a:noAutofit/>
          </a:bodyPr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" name="组合 29"/>
          <p:cNvGrpSpPr/>
          <p:nvPr/>
        </p:nvGrpSpPr>
        <p:grpSpPr>
          <a:xfrm rot="10800000">
            <a:off x="5763963" y="2304056"/>
            <a:ext cx="6952971" cy="1014065"/>
            <a:chOff x="1122639" y="5049210"/>
            <a:chExt cx="6501611" cy="1032664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8402" y="5049210"/>
              <a:ext cx="1835848" cy="1032664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49" t="24261" r="45638" b="72754"/>
            <a:stretch/>
          </p:blipFill>
          <p:spPr>
            <a:xfrm flipV="1">
              <a:off x="1122639" y="5536859"/>
              <a:ext cx="5558828" cy="45719"/>
            </a:xfrm>
            <a:prstGeom prst="rect">
              <a:avLst/>
            </a:prstGeom>
          </p:spPr>
        </p:pic>
      </p:grpSp>
      <p:grpSp>
        <p:nvGrpSpPr>
          <p:cNvPr id="7" name="组合 32"/>
          <p:cNvGrpSpPr/>
          <p:nvPr/>
        </p:nvGrpSpPr>
        <p:grpSpPr>
          <a:xfrm rot="10800000">
            <a:off x="5763963" y="3391428"/>
            <a:ext cx="6952971" cy="1014065"/>
            <a:chOff x="1122639" y="5049210"/>
            <a:chExt cx="6501611" cy="1032664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8402" y="5049210"/>
              <a:ext cx="1835848" cy="1032664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49" t="24261" r="45638" b="72754"/>
            <a:stretch/>
          </p:blipFill>
          <p:spPr>
            <a:xfrm flipV="1">
              <a:off x="1122639" y="5536859"/>
              <a:ext cx="5558828" cy="45719"/>
            </a:xfrm>
            <a:prstGeom prst="rect">
              <a:avLst/>
            </a:prstGeom>
          </p:spPr>
        </p:pic>
      </p:grpSp>
      <p:grpSp>
        <p:nvGrpSpPr>
          <p:cNvPr id="8" name="组合 35"/>
          <p:cNvGrpSpPr/>
          <p:nvPr/>
        </p:nvGrpSpPr>
        <p:grpSpPr>
          <a:xfrm rot="10800000">
            <a:off x="5763963" y="4558440"/>
            <a:ext cx="6952971" cy="1014065"/>
            <a:chOff x="1122639" y="5049210"/>
            <a:chExt cx="6501611" cy="1032664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8402" y="5049210"/>
              <a:ext cx="1835848" cy="1032664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49" t="24261" r="45638" b="72754"/>
            <a:stretch/>
          </p:blipFill>
          <p:spPr>
            <a:xfrm flipV="1">
              <a:off x="1122639" y="5536859"/>
              <a:ext cx="5558828" cy="45719"/>
            </a:xfrm>
            <a:prstGeom prst="rect">
              <a:avLst/>
            </a:prstGeom>
          </p:spPr>
        </p:pic>
      </p:grpSp>
      <p:sp>
        <p:nvSpPr>
          <p:cNvPr id="36" name="文本框 35"/>
          <p:cNvSpPr txBox="1"/>
          <p:nvPr/>
        </p:nvSpPr>
        <p:spPr>
          <a:xfrm>
            <a:off x="7567825" y="2192704"/>
            <a:ext cx="3150975" cy="4514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zh-CN" altLang="en-US" sz="21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上海宝华万豪酒店</a:t>
            </a:r>
            <a:endParaRPr lang="zh-CN" altLang="en-US" sz="2100" dirty="0">
              <a:solidFill>
                <a:schemeClr val="bg1">
                  <a:lumMod val="50000"/>
                </a:schemeClr>
              </a:solidFill>
              <a:effectLst>
                <a:glow rad="127000">
                  <a:schemeClr val="accent2">
                    <a:lumMod val="20000"/>
                    <a:lumOff val="80000"/>
                    <a:alpha val="6000"/>
                  </a:schemeClr>
                </a:glow>
              </a:effectLst>
              <a:latin typeface="方正兰亭纤黑简体" panose="03000509000000000000" pitchFamily="65" charset="-122"/>
              <a:ea typeface="方正兰亭纤黑简体" panose="03000509000000000000" pitchFamily="65" charset="-122"/>
            </a:endParaRPr>
          </a:p>
        </p:txBody>
      </p:sp>
      <p:sp>
        <p:nvSpPr>
          <p:cNvPr id="38" name="KSO_Shape"/>
          <p:cNvSpPr>
            <a:spLocks/>
          </p:cNvSpPr>
          <p:nvPr/>
        </p:nvSpPr>
        <p:spPr bwMode="auto">
          <a:xfrm>
            <a:off x="7104763" y="3472455"/>
            <a:ext cx="340509" cy="340509"/>
          </a:xfrm>
          <a:custGeom>
            <a:avLst/>
            <a:gdLst>
              <a:gd name="T0" fmla="*/ 0 w 4908"/>
              <a:gd name="T1" fmla="*/ 336246282 h 4907"/>
              <a:gd name="T2" fmla="*/ 0 w 4908"/>
              <a:gd name="T3" fmla="*/ 268876366 h 4907"/>
              <a:gd name="T4" fmla="*/ 268917454 w 4908"/>
              <a:gd name="T5" fmla="*/ 0 h 4907"/>
              <a:gd name="T6" fmla="*/ 335958472 w 4908"/>
              <a:gd name="T7" fmla="*/ 0 h 4907"/>
              <a:gd name="T8" fmla="*/ 335958472 w 4908"/>
              <a:gd name="T9" fmla="*/ 268876366 h 4907"/>
              <a:gd name="T10" fmla="*/ 268917454 w 4908"/>
              <a:gd name="T11" fmla="*/ 336246282 h 4907"/>
              <a:gd name="T12" fmla="*/ 0 w 4908"/>
              <a:gd name="T13" fmla="*/ 336246282 h 4907"/>
              <a:gd name="T14" fmla="*/ 0 w 4908"/>
              <a:gd name="T15" fmla="*/ 403314550 h 4907"/>
              <a:gd name="T16" fmla="*/ 0 w 4908"/>
              <a:gd name="T17" fmla="*/ 470684465 h 4907"/>
              <a:gd name="T18" fmla="*/ 268917454 w 4908"/>
              <a:gd name="T19" fmla="*/ 739560831 h 4907"/>
              <a:gd name="T20" fmla="*/ 335958472 w 4908"/>
              <a:gd name="T21" fmla="*/ 739560831 h 4907"/>
              <a:gd name="T22" fmla="*/ 335958472 w 4908"/>
              <a:gd name="T23" fmla="*/ 470684465 h 4907"/>
              <a:gd name="T24" fmla="*/ 268917454 w 4908"/>
              <a:gd name="T25" fmla="*/ 403314550 h 4907"/>
              <a:gd name="T26" fmla="*/ 0 w 4908"/>
              <a:gd name="T27" fmla="*/ 403314550 h 4907"/>
              <a:gd name="T28" fmla="*/ 739410147 w 4908"/>
              <a:gd name="T29" fmla="*/ 336246282 h 4907"/>
              <a:gd name="T30" fmla="*/ 739410147 w 4908"/>
              <a:gd name="T31" fmla="*/ 268876366 h 4907"/>
              <a:gd name="T32" fmla="*/ 470492693 w 4908"/>
              <a:gd name="T33" fmla="*/ 0 h 4907"/>
              <a:gd name="T34" fmla="*/ 403301076 w 4908"/>
              <a:gd name="T35" fmla="*/ 0 h 4907"/>
              <a:gd name="T36" fmla="*/ 403301076 w 4908"/>
              <a:gd name="T37" fmla="*/ 268876366 h 4907"/>
              <a:gd name="T38" fmla="*/ 470492693 w 4908"/>
              <a:gd name="T39" fmla="*/ 336246282 h 4907"/>
              <a:gd name="T40" fmla="*/ 739410147 w 4908"/>
              <a:gd name="T41" fmla="*/ 336246282 h 4907"/>
              <a:gd name="T42" fmla="*/ 739410147 w 4908"/>
              <a:gd name="T43" fmla="*/ 403314550 h 4907"/>
              <a:gd name="T44" fmla="*/ 739410147 w 4908"/>
              <a:gd name="T45" fmla="*/ 470684465 h 4907"/>
              <a:gd name="T46" fmla="*/ 470492693 w 4908"/>
              <a:gd name="T47" fmla="*/ 739560831 h 4907"/>
              <a:gd name="T48" fmla="*/ 403301076 w 4908"/>
              <a:gd name="T49" fmla="*/ 739560831 h 4907"/>
              <a:gd name="T50" fmla="*/ 403301076 w 4908"/>
              <a:gd name="T51" fmla="*/ 470684465 h 4907"/>
              <a:gd name="T52" fmla="*/ 470492693 w 4908"/>
              <a:gd name="T53" fmla="*/ 403314550 h 4907"/>
              <a:gd name="T54" fmla="*/ 739410147 w 4908"/>
              <a:gd name="T55" fmla="*/ 403314550 h 490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4908" h="4907">
                <a:moveTo>
                  <a:pt x="0" y="2231"/>
                </a:moveTo>
                <a:lnTo>
                  <a:pt x="0" y="1784"/>
                </a:lnTo>
                <a:lnTo>
                  <a:pt x="1785" y="0"/>
                </a:lnTo>
                <a:lnTo>
                  <a:pt x="2230" y="0"/>
                </a:lnTo>
                <a:lnTo>
                  <a:pt x="2230" y="1784"/>
                </a:lnTo>
                <a:lnTo>
                  <a:pt x="1785" y="2231"/>
                </a:lnTo>
                <a:lnTo>
                  <a:pt x="0" y="2231"/>
                </a:lnTo>
                <a:close/>
                <a:moveTo>
                  <a:pt x="0" y="2676"/>
                </a:moveTo>
                <a:lnTo>
                  <a:pt x="0" y="3123"/>
                </a:lnTo>
                <a:lnTo>
                  <a:pt x="1785" y="4907"/>
                </a:lnTo>
                <a:lnTo>
                  <a:pt x="2230" y="4907"/>
                </a:lnTo>
                <a:lnTo>
                  <a:pt x="2230" y="3123"/>
                </a:lnTo>
                <a:lnTo>
                  <a:pt x="1785" y="2676"/>
                </a:lnTo>
                <a:lnTo>
                  <a:pt x="0" y="2676"/>
                </a:lnTo>
                <a:close/>
                <a:moveTo>
                  <a:pt x="4908" y="2231"/>
                </a:moveTo>
                <a:lnTo>
                  <a:pt x="4908" y="1784"/>
                </a:lnTo>
                <a:lnTo>
                  <a:pt x="3123" y="0"/>
                </a:lnTo>
                <a:lnTo>
                  <a:pt x="2677" y="0"/>
                </a:lnTo>
                <a:lnTo>
                  <a:pt x="2677" y="1784"/>
                </a:lnTo>
                <a:lnTo>
                  <a:pt x="3123" y="2231"/>
                </a:lnTo>
                <a:lnTo>
                  <a:pt x="4908" y="2231"/>
                </a:lnTo>
                <a:close/>
                <a:moveTo>
                  <a:pt x="4908" y="2676"/>
                </a:moveTo>
                <a:lnTo>
                  <a:pt x="4908" y="3123"/>
                </a:lnTo>
                <a:lnTo>
                  <a:pt x="3123" y="4907"/>
                </a:lnTo>
                <a:lnTo>
                  <a:pt x="2677" y="4907"/>
                </a:lnTo>
                <a:lnTo>
                  <a:pt x="2677" y="3123"/>
                </a:lnTo>
                <a:lnTo>
                  <a:pt x="3123" y="2676"/>
                </a:lnTo>
                <a:lnTo>
                  <a:pt x="4908" y="2676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sz="2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KSO_Shape"/>
          <p:cNvSpPr>
            <a:spLocks/>
          </p:cNvSpPr>
          <p:nvPr/>
        </p:nvSpPr>
        <p:spPr bwMode="auto">
          <a:xfrm>
            <a:off x="7116698" y="2304055"/>
            <a:ext cx="301351" cy="340509"/>
          </a:xfrm>
          <a:custGeom>
            <a:avLst/>
            <a:gdLst>
              <a:gd name="T0" fmla="*/ 2147483646 w 4313"/>
              <a:gd name="T1" fmla="*/ 0 h 4874"/>
              <a:gd name="T2" fmla="*/ 2147483646 w 4313"/>
              <a:gd name="T3" fmla="*/ 2147483646 h 4874"/>
              <a:gd name="T4" fmla="*/ 2147483646 w 4313"/>
              <a:gd name="T5" fmla="*/ 2147483646 h 4874"/>
              <a:gd name="T6" fmla="*/ 2147483646 w 4313"/>
              <a:gd name="T7" fmla="*/ 2147483646 h 4874"/>
              <a:gd name="T8" fmla="*/ 2147483646 w 4313"/>
              <a:gd name="T9" fmla="*/ 0 h 4874"/>
              <a:gd name="T10" fmla="*/ 0 w 4313"/>
              <a:gd name="T11" fmla="*/ 2147483646 h 4874"/>
              <a:gd name="T12" fmla="*/ 2147483646 w 4313"/>
              <a:gd name="T13" fmla="*/ 2147483646 h 4874"/>
              <a:gd name="T14" fmla="*/ 2147483646 w 4313"/>
              <a:gd name="T15" fmla="*/ 2147483646 h 4874"/>
              <a:gd name="T16" fmla="*/ 0 w 4313"/>
              <a:gd name="T17" fmla="*/ 2147483646 h 4874"/>
              <a:gd name="T18" fmla="*/ 0 w 4313"/>
              <a:gd name="T19" fmla="*/ 2147483646 h 4874"/>
              <a:gd name="T20" fmla="*/ 2147483646 w 4313"/>
              <a:gd name="T21" fmla="*/ 2147483646 h 4874"/>
              <a:gd name="T22" fmla="*/ 2147483646 w 4313"/>
              <a:gd name="T23" fmla="*/ 2147483646 h 4874"/>
              <a:gd name="T24" fmla="*/ 2147483646 w 4313"/>
              <a:gd name="T25" fmla="*/ 2147483646 h 4874"/>
              <a:gd name="T26" fmla="*/ 2147483646 w 4313"/>
              <a:gd name="T27" fmla="*/ 2147483646 h 4874"/>
              <a:gd name="T28" fmla="*/ 2147483646 w 4313"/>
              <a:gd name="T29" fmla="*/ 2147483646 h 487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313" h="4874">
                <a:moveTo>
                  <a:pt x="2156" y="0"/>
                </a:moveTo>
                <a:lnTo>
                  <a:pt x="190" y="1135"/>
                </a:lnTo>
                <a:lnTo>
                  <a:pt x="2170" y="2278"/>
                </a:lnTo>
                <a:lnTo>
                  <a:pt x="4136" y="1143"/>
                </a:lnTo>
                <a:lnTo>
                  <a:pt x="2156" y="0"/>
                </a:lnTo>
                <a:close/>
                <a:moveTo>
                  <a:pt x="0" y="3735"/>
                </a:moveTo>
                <a:lnTo>
                  <a:pt x="1973" y="4874"/>
                </a:lnTo>
                <a:lnTo>
                  <a:pt x="1973" y="2589"/>
                </a:lnTo>
                <a:lnTo>
                  <a:pt x="0" y="1450"/>
                </a:lnTo>
                <a:lnTo>
                  <a:pt x="0" y="3735"/>
                </a:lnTo>
                <a:close/>
                <a:moveTo>
                  <a:pt x="2341" y="2604"/>
                </a:moveTo>
                <a:lnTo>
                  <a:pt x="2341" y="4874"/>
                </a:lnTo>
                <a:lnTo>
                  <a:pt x="4313" y="3735"/>
                </a:lnTo>
                <a:lnTo>
                  <a:pt x="4313" y="1465"/>
                </a:lnTo>
                <a:lnTo>
                  <a:pt x="2341" y="2604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sz="2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KSO_Shape"/>
          <p:cNvSpPr>
            <a:spLocks/>
          </p:cNvSpPr>
          <p:nvPr/>
        </p:nvSpPr>
        <p:spPr bwMode="auto">
          <a:xfrm>
            <a:off x="7081137" y="4666573"/>
            <a:ext cx="365113" cy="355377"/>
          </a:xfrm>
          <a:custGeom>
            <a:avLst/>
            <a:gdLst>
              <a:gd name="T0" fmla="*/ 666817 w 2390775"/>
              <a:gd name="T1" fmla="*/ 1651200 h 2327275"/>
              <a:gd name="T2" fmla="*/ 566198 w 2390775"/>
              <a:gd name="T3" fmla="*/ 1648988 h 2327275"/>
              <a:gd name="T4" fmla="*/ 521900 w 2390775"/>
              <a:gd name="T5" fmla="*/ 1642352 h 2327275"/>
              <a:gd name="T6" fmla="*/ 451657 w 2390775"/>
              <a:gd name="T7" fmla="*/ 1625606 h 2327275"/>
              <a:gd name="T8" fmla="*/ 414954 w 2390775"/>
              <a:gd name="T9" fmla="*/ 1611703 h 2327275"/>
              <a:gd name="T10" fmla="*/ 386794 w 2390775"/>
              <a:gd name="T11" fmla="*/ 1596536 h 2327275"/>
              <a:gd name="T12" fmla="*/ 361480 w 2390775"/>
              <a:gd name="T13" fmla="*/ 1577261 h 2327275"/>
              <a:gd name="T14" fmla="*/ 340280 w 2390775"/>
              <a:gd name="T15" fmla="*/ 1553247 h 2327275"/>
              <a:gd name="T16" fmla="*/ 888937 w 2390775"/>
              <a:gd name="T17" fmla="*/ 1206621 h 2327275"/>
              <a:gd name="T18" fmla="*/ 1840488 w 2390775"/>
              <a:gd name="T19" fmla="*/ 1219287 h 2327275"/>
              <a:gd name="T20" fmla="*/ 1623069 w 2390775"/>
              <a:gd name="T21" fmla="*/ 1586618 h 2327275"/>
              <a:gd name="T22" fmla="*/ 1603447 w 2390775"/>
              <a:gd name="T23" fmla="*/ 1604668 h 2327275"/>
              <a:gd name="T24" fmla="*/ 1586041 w 2390775"/>
              <a:gd name="T25" fmla="*/ 1615435 h 2327275"/>
              <a:gd name="T26" fmla="*/ 1564203 w 2390775"/>
              <a:gd name="T27" fmla="*/ 1624302 h 2327275"/>
              <a:gd name="T28" fmla="*/ 1537619 w 2390775"/>
              <a:gd name="T29" fmla="*/ 1631584 h 2327275"/>
              <a:gd name="T30" fmla="*/ 1504706 w 2390775"/>
              <a:gd name="T31" fmla="*/ 1636335 h 2327275"/>
              <a:gd name="T32" fmla="*/ 1344252 w 2390775"/>
              <a:gd name="T33" fmla="*/ 1642035 h 2327275"/>
              <a:gd name="T34" fmla="*/ 1310389 w 2390775"/>
              <a:gd name="T35" fmla="*/ 991605 h 2327275"/>
              <a:gd name="T36" fmla="*/ 441594 w 2390775"/>
              <a:gd name="T37" fmla="*/ 1195662 h 2327275"/>
              <a:gd name="T38" fmla="*/ 81238 w 2390775"/>
              <a:gd name="T39" fmla="*/ 1104844 h 2327275"/>
              <a:gd name="T40" fmla="*/ 72704 w 2390775"/>
              <a:gd name="T41" fmla="*/ 1075414 h 2327275"/>
              <a:gd name="T42" fmla="*/ 71439 w 2390775"/>
              <a:gd name="T43" fmla="*/ 1055795 h 2327275"/>
              <a:gd name="T44" fmla="*/ 73335 w 2390775"/>
              <a:gd name="T45" fmla="*/ 1033327 h 2327275"/>
              <a:gd name="T46" fmla="*/ 79342 w 2390775"/>
              <a:gd name="T47" fmla="*/ 1007378 h 2327275"/>
              <a:gd name="T48" fmla="*/ 89773 w 2390775"/>
              <a:gd name="T49" fmla="*/ 977316 h 2327275"/>
              <a:gd name="T50" fmla="*/ 110320 w 2390775"/>
              <a:gd name="T51" fmla="*/ 933964 h 2327275"/>
              <a:gd name="T52" fmla="*/ 509555 w 2390775"/>
              <a:gd name="T53" fmla="*/ 642520 h 2327275"/>
              <a:gd name="T54" fmla="*/ 1847476 w 2390775"/>
              <a:gd name="T55" fmla="*/ 860382 h 2327275"/>
              <a:gd name="T56" fmla="*/ 1866124 w 2390775"/>
              <a:gd name="T57" fmla="*/ 899590 h 2327275"/>
              <a:gd name="T58" fmla="*/ 1881611 w 2390775"/>
              <a:gd name="T59" fmla="*/ 941329 h 2327275"/>
              <a:gd name="T60" fmla="*/ 1899627 w 2390775"/>
              <a:gd name="T61" fmla="*/ 1008363 h 2327275"/>
              <a:gd name="T62" fmla="*/ 1904368 w 2390775"/>
              <a:gd name="T63" fmla="*/ 1046940 h 2327275"/>
              <a:gd name="T64" fmla="*/ 1904052 w 2390775"/>
              <a:gd name="T65" fmla="*/ 1078876 h 2327275"/>
              <a:gd name="T66" fmla="*/ 1898679 w 2390775"/>
              <a:gd name="T67" fmla="*/ 1110496 h 2327275"/>
              <a:gd name="T68" fmla="*/ 1886036 w 2390775"/>
              <a:gd name="T69" fmla="*/ 1139903 h 2327275"/>
              <a:gd name="T70" fmla="*/ 1704931 w 2390775"/>
              <a:gd name="T71" fmla="*/ 607105 h 2327275"/>
              <a:gd name="T72" fmla="*/ 1269206 w 2390775"/>
              <a:gd name="T73" fmla="*/ 633 h 2327275"/>
              <a:gd name="T74" fmla="*/ 1298604 w 2390775"/>
              <a:gd name="T75" fmla="*/ 7913 h 2327275"/>
              <a:gd name="T76" fmla="*/ 1316622 w 2390775"/>
              <a:gd name="T77" fmla="*/ 16460 h 2327275"/>
              <a:gd name="T78" fmla="*/ 1334957 w 2390775"/>
              <a:gd name="T79" fmla="*/ 29437 h 2327275"/>
              <a:gd name="T80" fmla="*/ 1354556 w 2390775"/>
              <a:gd name="T81" fmla="*/ 47796 h 2327275"/>
              <a:gd name="T82" fmla="*/ 1374787 w 2390775"/>
              <a:gd name="T83" fmla="*/ 71853 h 2327275"/>
              <a:gd name="T84" fmla="*/ 1402289 w 2390775"/>
              <a:gd name="T85" fmla="*/ 111420 h 2327275"/>
              <a:gd name="T86" fmla="*/ 1454131 w 2390775"/>
              <a:gd name="T87" fmla="*/ 603311 h 2327275"/>
              <a:gd name="T88" fmla="*/ 851305 w 2390775"/>
              <a:gd name="T89" fmla="*/ 0 h 2327275"/>
              <a:gd name="T90" fmla="*/ 776986 w 2390775"/>
              <a:gd name="T91" fmla="*/ 648844 h 2327275"/>
              <a:gd name="T92" fmla="*/ 537523 w 2390775"/>
              <a:gd name="T93" fmla="*/ 174396 h 2327275"/>
              <a:gd name="T94" fmla="*/ 561912 w 2390775"/>
              <a:gd name="T95" fmla="*/ 138631 h 2327275"/>
              <a:gd name="T96" fmla="*/ 590420 w 2390775"/>
              <a:gd name="T97" fmla="*/ 103815 h 2327275"/>
              <a:gd name="T98" fmla="*/ 639199 w 2390775"/>
              <a:gd name="T99" fmla="*/ 54439 h 2327275"/>
              <a:gd name="T100" fmla="*/ 670241 w 2390775"/>
              <a:gd name="T101" fmla="*/ 30701 h 2327275"/>
              <a:gd name="T102" fmla="*/ 698115 w 2390775"/>
              <a:gd name="T103" fmla="*/ 15192 h 2327275"/>
              <a:gd name="T104" fmla="*/ 728206 w 2390775"/>
              <a:gd name="T105" fmla="*/ 4114 h 2327275"/>
              <a:gd name="T106" fmla="*/ 759565 w 2390775"/>
              <a:gd name="T107" fmla="*/ 0 h 232727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390775" h="2327275">
                <a:moveTo>
                  <a:pt x="1115616" y="1514475"/>
                </a:moveTo>
                <a:lnTo>
                  <a:pt x="1116013" y="2073275"/>
                </a:lnTo>
                <a:lnTo>
                  <a:pt x="959557" y="2072879"/>
                </a:lnTo>
                <a:lnTo>
                  <a:pt x="836855" y="2072482"/>
                </a:lnTo>
                <a:lnTo>
                  <a:pt x="750685" y="2072085"/>
                </a:lnTo>
                <a:lnTo>
                  <a:pt x="737978" y="2071689"/>
                </a:lnTo>
                <a:lnTo>
                  <a:pt x="724080" y="2070896"/>
                </a:lnTo>
                <a:lnTo>
                  <a:pt x="710579" y="2069706"/>
                </a:lnTo>
                <a:lnTo>
                  <a:pt x="696680" y="2067723"/>
                </a:lnTo>
                <a:lnTo>
                  <a:pt x="682782" y="2065740"/>
                </a:lnTo>
                <a:lnTo>
                  <a:pt x="668487" y="2063757"/>
                </a:lnTo>
                <a:lnTo>
                  <a:pt x="654985" y="2061377"/>
                </a:lnTo>
                <a:lnTo>
                  <a:pt x="641087" y="2058998"/>
                </a:lnTo>
                <a:lnTo>
                  <a:pt x="614482" y="2053049"/>
                </a:lnTo>
                <a:lnTo>
                  <a:pt x="589465" y="2046703"/>
                </a:lnTo>
                <a:lnTo>
                  <a:pt x="566830" y="2040358"/>
                </a:lnTo>
                <a:lnTo>
                  <a:pt x="556903" y="2037185"/>
                </a:lnTo>
                <a:lnTo>
                  <a:pt x="547769" y="2034012"/>
                </a:lnTo>
                <a:lnTo>
                  <a:pt x="529503" y="2026874"/>
                </a:lnTo>
                <a:lnTo>
                  <a:pt x="520767" y="2022908"/>
                </a:lnTo>
                <a:lnTo>
                  <a:pt x="512031" y="2018149"/>
                </a:lnTo>
                <a:lnTo>
                  <a:pt x="502898" y="2013786"/>
                </a:lnTo>
                <a:lnTo>
                  <a:pt x="493765" y="2009027"/>
                </a:lnTo>
                <a:lnTo>
                  <a:pt x="485426" y="2003871"/>
                </a:lnTo>
                <a:lnTo>
                  <a:pt x="477087" y="1998319"/>
                </a:lnTo>
                <a:lnTo>
                  <a:pt x="468747" y="1992370"/>
                </a:lnTo>
                <a:lnTo>
                  <a:pt x="461203" y="1986421"/>
                </a:lnTo>
                <a:lnTo>
                  <a:pt x="453658" y="1979679"/>
                </a:lnTo>
                <a:lnTo>
                  <a:pt x="446113" y="1972541"/>
                </a:lnTo>
                <a:lnTo>
                  <a:pt x="439362" y="1965402"/>
                </a:lnTo>
                <a:lnTo>
                  <a:pt x="433009" y="1957470"/>
                </a:lnTo>
                <a:lnTo>
                  <a:pt x="427052" y="1949538"/>
                </a:lnTo>
                <a:lnTo>
                  <a:pt x="421890" y="1941210"/>
                </a:lnTo>
                <a:lnTo>
                  <a:pt x="400050" y="1903930"/>
                </a:lnTo>
                <a:lnTo>
                  <a:pt x="616864" y="1518045"/>
                </a:lnTo>
                <a:lnTo>
                  <a:pt x="1115616" y="1514475"/>
                </a:lnTo>
                <a:close/>
                <a:moveTo>
                  <a:pt x="1644538" y="1244600"/>
                </a:moveTo>
                <a:lnTo>
                  <a:pt x="1644538" y="1533950"/>
                </a:lnTo>
                <a:lnTo>
                  <a:pt x="1919386" y="1532757"/>
                </a:lnTo>
                <a:lnTo>
                  <a:pt x="2309813" y="1530372"/>
                </a:lnTo>
                <a:lnTo>
                  <a:pt x="2054824" y="1965986"/>
                </a:lnTo>
                <a:lnTo>
                  <a:pt x="2049263" y="1974333"/>
                </a:lnTo>
                <a:lnTo>
                  <a:pt x="2043703" y="1983077"/>
                </a:lnTo>
                <a:lnTo>
                  <a:pt x="2036951" y="1991423"/>
                </a:lnTo>
                <a:lnTo>
                  <a:pt x="2029802" y="1999373"/>
                </a:lnTo>
                <a:lnTo>
                  <a:pt x="2021858" y="2006924"/>
                </a:lnTo>
                <a:lnTo>
                  <a:pt x="2017092" y="2010501"/>
                </a:lnTo>
                <a:lnTo>
                  <a:pt x="2012326" y="2014078"/>
                </a:lnTo>
                <a:lnTo>
                  <a:pt x="2007162" y="2017656"/>
                </a:lnTo>
                <a:lnTo>
                  <a:pt x="2001999" y="2020835"/>
                </a:lnTo>
                <a:lnTo>
                  <a:pt x="1996439" y="2024412"/>
                </a:lnTo>
                <a:lnTo>
                  <a:pt x="1990481" y="2027592"/>
                </a:lnTo>
                <a:lnTo>
                  <a:pt x="1984126" y="2030772"/>
                </a:lnTo>
                <a:lnTo>
                  <a:pt x="1977771" y="2033554"/>
                </a:lnTo>
                <a:lnTo>
                  <a:pt x="1970622" y="2036336"/>
                </a:lnTo>
                <a:lnTo>
                  <a:pt x="1963075" y="2038721"/>
                </a:lnTo>
                <a:lnTo>
                  <a:pt x="1955132" y="2041503"/>
                </a:lnTo>
                <a:lnTo>
                  <a:pt x="1947188" y="2043490"/>
                </a:lnTo>
                <a:lnTo>
                  <a:pt x="1938450" y="2045875"/>
                </a:lnTo>
                <a:lnTo>
                  <a:pt x="1929712" y="2047862"/>
                </a:lnTo>
                <a:lnTo>
                  <a:pt x="1919783" y="2049452"/>
                </a:lnTo>
                <a:lnTo>
                  <a:pt x="1909853" y="2051042"/>
                </a:lnTo>
                <a:lnTo>
                  <a:pt x="1899527" y="2052632"/>
                </a:lnTo>
                <a:lnTo>
                  <a:pt x="1888406" y="2053824"/>
                </a:lnTo>
                <a:lnTo>
                  <a:pt x="1877285" y="2055017"/>
                </a:lnTo>
                <a:lnTo>
                  <a:pt x="1864972" y="2055812"/>
                </a:lnTo>
                <a:lnTo>
                  <a:pt x="1839155" y="2057004"/>
                </a:lnTo>
                <a:lnTo>
                  <a:pt x="1687036" y="2060979"/>
                </a:lnTo>
                <a:lnTo>
                  <a:pt x="1642552" y="2062171"/>
                </a:lnTo>
                <a:lnTo>
                  <a:pt x="1644140" y="2327275"/>
                </a:lnTo>
                <a:lnTo>
                  <a:pt x="1273175" y="1801439"/>
                </a:lnTo>
                <a:lnTo>
                  <a:pt x="1644538" y="1244600"/>
                </a:lnTo>
                <a:close/>
                <a:moveTo>
                  <a:pt x="639492" y="806450"/>
                </a:moveTo>
                <a:lnTo>
                  <a:pt x="939800" y="1403808"/>
                </a:lnTo>
                <a:lnTo>
                  <a:pt x="688684" y="1261221"/>
                </a:lnTo>
                <a:lnTo>
                  <a:pt x="554200" y="1500720"/>
                </a:lnTo>
                <a:lnTo>
                  <a:pt x="363781" y="1841500"/>
                </a:lnTo>
                <a:lnTo>
                  <a:pt x="111078" y="1404603"/>
                </a:lnTo>
                <a:lnTo>
                  <a:pt x="106318" y="1395865"/>
                </a:lnTo>
                <a:lnTo>
                  <a:pt x="101954" y="1386730"/>
                </a:lnTo>
                <a:lnTo>
                  <a:pt x="97987" y="1376403"/>
                </a:lnTo>
                <a:lnTo>
                  <a:pt x="94813" y="1366473"/>
                </a:lnTo>
                <a:lnTo>
                  <a:pt x="92036" y="1355750"/>
                </a:lnTo>
                <a:lnTo>
                  <a:pt x="91243" y="1349792"/>
                </a:lnTo>
                <a:lnTo>
                  <a:pt x="90449" y="1344231"/>
                </a:lnTo>
                <a:lnTo>
                  <a:pt x="90053" y="1337877"/>
                </a:lnTo>
                <a:lnTo>
                  <a:pt x="89656" y="1331919"/>
                </a:lnTo>
                <a:lnTo>
                  <a:pt x="89656" y="1325167"/>
                </a:lnTo>
                <a:lnTo>
                  <a:pt x="89656" y="1318415"/>
                </a:lnTo>
                <a:lnTo>
                  <a:pt x="90053" y="1311265"/>
                </a:lnTo>
                <a:lnTo>
                  <a:pt x="90846" y="1304116"/>
                </a:lnTo>
                <a:lnTo>
                  <a:pt x="92036" y="1296967"/>
                </a:lnTo>
                <a:lnTo>
                  <a:pt x="93226" y="1289421"/>
                </a:lnTo>
                <a:lnTo>
                  <a:pt x="95210" y="1281080"/>
                </a:lnTo>
                <a:lnTo>
                  <a:pt x="97193" y="1272739"/>
                </a:lnTo>
                <a:lnTo>
                  <a:pt x="99574" y="1264398"/>
                </a:lnTo>
                <a:lnTo>
                  <a:pt x="101954" y="1255263"/>
                </a:lnTo>
                <a:lnTo>
                  <a:pt x="105127" y="1246128"/>
                </a:lnTo>
                <a:lnTo>
                  <a:pt x="108698" y="1236596"/>
                </a:lnTo>
                <a:lnTo>
                  <a:pt x="112665" y="1226666"/>
                </a:lnTo>
                <a:lnTo>
                  <a:pt x="116632" y="1216737"/>
                </a:lnTo>
                <a:lnTo>
                  <a:pt x="121392" y="1206013"/>
                </a:lnTo>
                <a:lnTo>
                  <a:pt x="126550" y="1195289"/>
                </a:lnTo>
                <a:lnTo>
                  <a:pt x="138451" y="1172253"/>
                </a:lnTo>
                <a:lnTo>
                  <a:pt x="209462" y="1038006"/>
                </a:lnTo>
                <a:lnTo>
                  <a:pt x="230884" y="998685"/>
                </a:lnTo>
                <a:lnTo>
                  <a:pt x="0" y="869205"/>
                </a:lnTo>
                <a:lnTo>
                  <a:pt x="639492" y="806450"/>
                </a:lnTo>
                <a:close/>
                <a:moveTo>
                  <a:pt x="2139688" y="762000"/>
                </a:moveTo>
                <a:lnTo>
                  <a:pt x="2216641" y="898525"/>
                </a:lnTo>
                <a:lnTo>
                  <a:pt x="2276537" y="1004887"/>
                </a:lnTo>
                <a:lnTo>
                  <a:pt x="2318583" y="1079897"/>
                </a:lnTo>
                <a:lnTo>
                  <a:pt x="2324533" y="1091406"/>
                </a:lnTo>
                <a:lnTo>
                  <a:pt x="2330483" y="1103709"/>
                </a:lnTo>
                <a:lnTo>
                  <a:pt x="2336432" y="1116409"/>
                </a:lnTo>
                <a:lnTo>
                  <a:pt x="2341986" y="1129109"/>
                </a:lnTo>
                <a:lnTo>
                  <a:pt x="2347142" y="1141809"/>
                </a:lnTo>
                <a:lnTo>
                  <a:pt x="2352299" y="1155303"/>
                </a:lnTo>
                <a:lnTo>
                  <a:pt x="2357059" y="1168400"/>
                </a:lnTo>
                <a:lnTo>
                  <a:pt x="2361422" y="1181497"/>
                </a:lnTo>
                <a:lnTo>
                  <a:pt x="2369355" y="1207690"/>
                </a:lnTo>
                <a:lnTo>
                  <a:pt x="2376099" y="1232297"/>
                </a:lnTo>
                <a:lnTo>
                  <a:pt x="2382048" y="1255315"/>
                </a:lnTo>
                <a:lnTo>
                  <a:pt x="2384032" y="1265634"/>
                </a:lnTo>
                <a:lnTo>
                  <a:pt x="2385618" y="1275556"/>
                </a:lnTo>
                <a:lnTo>
                  <a:pt x="2388395" y="1294606"/>
                </a:lnTo>
                <a:lnTo>
                  <a:pt x="2389188" y="1304528"/>
                </a:lnTo>
                <a:lnTo>
                  <a:pt x="2389982" y="1314053"/>
                </a:lnTo>
                <a:lnTo>
                  <a:pt x="2390378" y="1323975"/>
                </a:lnTo>
                <a:lnTo>
                  <a:pt x="2390775" y="1334294"/>
                </a:lnTo>
                <a:lnTo>
                  <a:pt x="2390378" y="1344215"/>
                </a:lnTo>
                <a:lnTo>
                  <a:pt x="2389585" y="1354137"/>
                </a:lnTo>
                <a:lnTo>
                  <a:pt x="2388792" y="1364059"/>
                </a:lnTo>
                <a:lnTo>
                  <a:pt x="2387205" y="1373981"/>
                </a:lnTo>
                <a:lnTo>
                  <a:pt x="2385222" y="1384300"/>
                </a:lnTo>
                <a:lnTo>
                  <a:pt x="2382842" y="1393825"/>
                </a:lnTo>
                <a:lnTo>
                  <a:pt x="2379272" y="1403350"/>
                </a:lnTo>
                <a:lnTo>
                  <a:pt x="2375702" y="1412478"/>
                </a:lnTo>
                <a:lnTo>
                  <a:pt x="2371735" y="1421606"/>
                </a:lnTo>
                <a:lnTo>
                  <a:pt x="2366975" y="1430734"/>
                </a:lnTo>
                <a:lnTo>
                  <a:pt x="2345556" y="1467644"/>
                </a:lnTo>
                <a:lnTo>
                  <a:pt x="1902485" y="1470025"/>
                </a:lnTo>
                <a:lnTo>
                  <a:pt x="1654175" y="1038225"/>
                </a:lnTo>
                <a:lnTo>
                  <a:pt x="2139688" y="762000"/>
                </a:lnTo>
                <a:close/>
                <a:moveTo>
                  <a:pt x="1068388" y="0"/>
                </a:moveTo>
                <a:lnTo>
                  <a:pt x="1572620" y="0"/>
                </a:lnTo>
                <a:lnTo>
                  <a:pt x="1582538" y="0"/>
                </a:lnTo>
                <a:lnTo>
                  <a:pt x="1592853" y="794"/>
                </a:lnTo>
                <a:lnTo>
                  <a:pt x="1603565" y="2384"/>
                </a:lnTo>
                <a:lnTo>
                  <a:pt x="1613879" y="4767"/>
                </a:lnTo>
                <a:lnTo>
                  <a:pt x="1624591" y="7946"/>
                </a:lnTo>
                <a:lnTo>
                  <a:pt x="1629748" y="9932"/>
                </a:lnTo>
                <a:lnTo>
                  <a:pt x="1635302" y="11919"/>
                </a:lnTo>
                <a:lnTo>
                  <a:pt x="1640856" y="14700"/>
                </a:lnTo>
                <a:lnTo>
                  <a:pt x="1646807" y="17481"/>
                </a:lnTo>
                <a:lnTo>
                  <a:pt x="1652361" y="20659"/>
                </a:lnTo>
                <a:lnTo>
                  <a:pt x="1657915" y="24235"/>
                </a:lnTo>
                <a:lnTo>
                  <a:pt x="1663866" y="27810"/>
                </a:lnTo>
                <a:lnTo>
                  <a:pt x="1669420" y="32181"/>
                </a:lnTo>
                <a:lnTo>
                  <a:pt x="1675371" y="36948"/>
                </a:lnTo>
                <a:lnTo>
                  <a:pt x="1681322" y="41716"/>
                </a:lnTo>
                <a:lnTo>
                  <a:pt x="1687273" y="47675"/>
                </a:lnTo>
                <a:lnTo>
                  <a:pt x="1693620" y="53634"/>
                </a:lnTo>
                <a:lnTo>
                  <a:pt x="1699968" y="59991"/>
                </a:lnTo>
                <a:lnTo>
                  <a:pt x="1706315" y="66745"/>
                </a:lnTo>
                <a:lnTo>
                  <a:pt x="1712663" y="73896"/>
                </a:lnTo>
                <a:lnTo>
                  <a:pt x="1719010" y="81445"/>
                </a:lnTo>
                <a:lnTo>
                  <a:pt x="1725358" y="90185"/>
                </a:lnTo>
                <a:lnTo>
                  <a:pt x="1732102" y="98926"/>
                </a:lnTo>
                <a:lnTo>
                  <a:pt x="1739243" y="108063"/>
                </a:lnTo>
                <a:lnTo>
                  <a:pt x="1745987" y="117996"/>
                </a:lnTo>
                <a:lnTo>
                  <a:pt x="1759873" y="139847"/>
                </a:lnTo>
                <a:lnTo>
                  <a:pt x="1840010" y="268569"/>
                </a:lnTo>
                <a:lnTo>
                  <a:pt x="1863417" y="306709"/>
                </a:lnTo>
                <a:lnTo>
                  <a:pt x="2090738" y="171233"/>
                </a:lnTo>
                <a:lnTo>
                  <a:pt x="1824935" y="757238"/>
                </a:lnTo>
                <a:lnTo>
                  <a:pt x="1158047" y="718303"/>
                </a:lnTo>
                <a:lnTo>
                  <a:pt x="1407188" y="572100"/>
                </a:lnTo>
                <a:lnTo>
                  <a:pt x="1267145" y="335711"/>
                </a:lnTo>
                <a:lnTo>
                  <a:pt x="1068388" y="0"/>
                </a:lnTo>
                <a:close/>
                <a:moveTo>
                  <a:pt x="953254" y="0"/>
                </a:moveTo>
                <a:lnTo>
                  <a:pt x="996186" y="0"/>
                </a:lnTo>
                <a:lnTo>
                  <a:pt x="1222376" y="381372"/>
                </a:lnTo>
                <a:lnTo>
                  <a:pt x="975117" y="814388"/>
                </a:lnTo>
                <a:lnTo>
                  <a:pt x="490538" y="534318"/>
                </a:lnTo>
                <a:lnTo>
                  <a:pt x="569247" y="398851"/>
                </a:lnTo>
                <a:lnTo>
                  <a:pt x="630863" y="293180"/>
                </a:lnTo>
                <a:lnTo>
                  <a:pt x="674591" y="218891"/>
                </a:lnTo>
                <a:lnTo>
                  <a:pt x="681349" y="207768"/>
                </a:lnTo>
                <a:lnTo>
                  <a:pt x="689299" y="196645"/>
                </a:lnTo>
                <a:lnTo>
                  <a:pt x="697249" y="185521"/>
                </a:lnTo>
                <a:lnTo>
                  <a:pt x="705200" y="174001"/>
                </a:lnTo>
                <a:lnTo>
                  <a:pt x="713945" y="162877"/>
                </a:lnTo>
                <a:lnTo>
                  <a:pt x="722691" y="151754"/>
                </a:lnTo>
                <a:lnTo>
                  <a:pt x="731834" y="141028"/>
                </a:lnTo>
                <a:lnTo>
                  <a:pt x="740977" y="130302"/>
                </a:lnTo>
                <a:lnTo>
                  <a:pt x="759263" y="110439"/>
                </a:lnTo>
                <a:lnTo>
                  <a:pt x="777549" y="92165"/>
                </a:lnTo>
                <a:lnTo>
                  <a:pt x="794245" y="75480"/>
                </a:lnTo>
                <a:lnTo>
                  <a:pt x="802195" y="68329"/>
                </a:lnTo>
                <a:lnTo>
                  <a:pt x="809748" y="61973"/>
                </a:lnTo>
                <a:lnTo>
                  <a:pt x="824854" y="50452"/>
                </a:lnTo>
                <a:lnTo>
                  <a:pt x="832804" y="44493"/>
                </a:lnTo>
                <a:lnTo>
                  <a:pt x="841152" y="38534"/>
                </a:lnTo>
                <a:lnTo>
                  <a:pt x="849500" y="33370"/>
                </a:lnTo>
                <a:lnTo>
                  <a:pt x="857848" y="28206"/>
                </a:lnTo>
                <a:lnTo>
                  <a:pt x="866991" y="23438"/>
                </a:lnTo>
                <a:lnTo>
                  <a:pt x="876134" y="19068"/>
                </a:lnTo>
                <a:lnTo>
                  <a:pt x="884880" y="14699"/>
                </a:lnTo>
                <a:lnTo>
                  <a:pt x="894420" y="11123"/>
                </a:lnTo>
                <a:lnTo>
                  <a:pt x="903961" y="7945"/>
                </a:lnTo>
                <a:lnTo>
                  <a:pt x="913899" y="5164"/>
                </a:lnTo>
                <a:lnTo>
                  <a:pt x="923439" y="2781"/>
                </a:lnTo>
                <a:lnTo>
                  <a:pt x="933377" y="1192"/>
                </a:lnTo>
                <a:lnTo>
                  <a:pt x="943316" y="397"/>
                </a:lnTo>
                <a:lnTo>
                  <a:pt x="953254" y="0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sz="2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7601691" y="4546438"/>
            <a:ext cx="4065376" cy="4514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zh-CN" altLang="en-US" sz="21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全厅</a:t>
            </a:r>
            <a:r>
              <a:rPr lang="en-US" altLang="zh-CN" sz="21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1000</a:t>
            </a:r>
            <a:r>
              <a:rPr lang="zh-CN" altLang="en-US" sz="21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平，可隔</a:t>
            </a:r>
            <a:r>
              <a:rPr lang="en-US" altLang="zh-CN" sz="21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1/3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7601691" y="3411904"/>
            <a:ext cx="3150975" cy="4514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zh-CN" altLang="en-US" sz="21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二楼宴会厅</a:t>
            </a:r>
          </a:p>
        </p:txBody>
      </p:sp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4827" y="1999643"/>
            <a:ext cx="4903892" cy="3626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Content Placeholder 2"/>
          <p:cNvSpPr txBox="1">
            <a:spLocks/>
          </p:cNvSpPr>
          <p:nvPr/>
        </p:nvSpPr>
        <p:spPr>
          <a:xfrm>
            <a:off x="706835" y="208557"/>
            <a:ext cx="3116135" cy="6007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zh-CN" altLang="en-US" sz="3200" b="1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场地推荐</a:t>
            </a: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706835" y="710428"/>
            <a:ext cx="4131865" cy="367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en-US" altLang="zh-CN" sz="1800" b="1" spc="30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Site recommendation</a:t>
            </a:r>
            <a:endParaRPr lang="en-US" sz="1800" b="1" spc="30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7727261" y="2794358"/>
            <a:ext cx="2864539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7727261" y="3892468"/>
            <a:ext cx="2864539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7727261" y="5055011"/>
            <a:ext cx="2864539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2672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/>
          <a:srcRect t="41039" b="8675"/>
          <a:stretch>
            <a:fillRect/>
          </a:stretch>
        </p:blipFill>
        <p:spPr bwMode="auto">
          <a:xfrm>
            <a:off x="4202853" y="1444830"/>
            <a:ext cx="7755467" cy="5134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7528560" y="1915445"/>
            <a:ext cx="1778000" cy="16916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95764" y="1989352"/>
            <a:ext cx="1220825" cy="415486"/>
          </a:xfrm>
          <a:prstGeom prst="rect">
            <a:avLst/>
          </a:prstGeom>
        </p:spPr>
        <p:txBody>
          <a:bodyPr wrap="none" lIns="121909" tIns="60954" rIns="121909" bIns="60954">
            <a:spAutoFit/>
          </a:bodyPr>
          <a:lstStyle/>
          <a:p>
            <a:pPr defTabSz="457165"/>
            <a:r>
              <a:rPr lang="zh-CN" altLang="en-US" sz="19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活动区域</a:t>
            </a:r>
          </a:p>
        </p:txBody>
      </p:sp>
      <p:sp>
        <p:nvSpPr>
          <p:cNvPr id="6" name="矩形 5"/>
          <p:cNvSpPr/>
          <p:nvPr/>
        </p:nvSpPr>
        <p:spPr>
          <a:xfrm>
            <a:off x="2895764" y="1449911"/>
            <a:ext cx="1220825" cy="415486"/>
          </a:xfrm>
          <a:prstGeom prst="rect">
            <a:avLst/>
          </a:prstGeom>
        </p:spPr>
        <p:txBody>
          <a:bodyPr wrap="none" lIns="121909" tIns="60954" rIns="121909" bIns="60954">
            <a:spAutoFit/>
          </a:bodyPr>
          <a:lstStyle/>
          <a:p>
            <a:pPr defTabSz="457165"/>
            <a:r>
              <a:rPr lang="zh-CN" altLang="en-US" sz="19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舞台区域</a:t>
            </a:r>
          </a:p>
        </p:txBody>
      </p:sp>
      <p:sp>
        <p:nvSpPr>
          <p:cNvPr id="7" name="矩形 6"/>
          <p:cNvSpPr/>
          <p:nvPr/>
        </p:nvSpPr>
        <p:spPr>
          <a:xfrm>
            <a:off x="2895764" y="2467983"/>
            <a:ext cx="1220825" cy="415486"/>
          </a:xfrm>
          <a:prstGeom prst="rect">
            <a:avLst/>
          </a:prstGeom>
        </p:spPr>
        <p:txBody>
          <a:bodyPr wrap="none" lIns="121909" tIns="60954" rIns="121909" bIns="60954">
            <a:spAutoFit/>
          </a:bodyPr>
          <a:lstStyle/>
          <a:p>
            <a:pPr defTabSz="457165"/>
            <a:r>
              <a:rPr lang="zh-CN" altLang="en-US" sz="19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签到区域</a:t>
            </a:r>
          </a:p>
        </p:txBody>
      </p:sp>
      <p:sp>
        <p:nvSpPr>
          <p:cNvPr id="8" name="矩形 7"/>
          <p:cNvSpPr/>
          <p:nvPr/>
        </p:nvSpPr>
        <p:spPr>
          <a:xfrm>
            <a:off x="2264902" y="1464676"/>
            <a:ext cx="630861" cy="2818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264902" y="2006899"/>
            <a:ext cx="630861" cy="2818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五角星 9"/>
          <p:cNvSpPr/>
          <p:nvPr/>
        </p:nvSpPr>
        <p:spPr>
          <a:xfrm>
            <a:off x="2397425" y="2470559"/>
            <a:ext cx="334208" cy="33420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五角星 12"/>
          <p:cNvSpPr/>
          <p:nvPr/>
        </p:nvSpPr>
        <p:spPr>
          <a:xfrm>
            <a:off x="7001312" y="2543761"/>
            <a:ext cx="334208" cy="33420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五角星 13"/>
          <p:cNvSpPr/>
          <p:nvPr/>
        </p:nvSpPr>
        <p:spPr>
          <a:xfrm>
            <a:off x="7001312" y="2926325"/>
            <a:ext cx="334208" cy="33420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五角星 14"/>
          <p:cNvSpPr/>
          <p:nvPr/>
        </p:nvSpPr>
        <p:spPr>
          <a:xfrm>
            <a:off x="7001312" y="3272917"/>
            <a:ext cx="334208" cy="33420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708733" y="4825825"/>
            <a:ext cx="4076868" cy="736775"/>
            <a:chOff x="5781549" y="3619368"/>
            <a:chExt cx="3057651" cy="552581"/>
          </a:xfrm>
        </p:grpSpPr>
        <p:pic>
          <p:nvPicPr>
            <p:cNvPr id="131686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b="58323"/>
            <a:stretch>
              <a:fillRect/>
            </a:stretch>
          </p:blipFill>
          <p:spPr bwMode="auto">
            <a:xfrm>
              <a:off x="5781549" y="3619368"/>
              <a:ext cx="3057651" cy="317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t="69172"/>
            <a:stretch>
              <a:fillRect/>
            </a:stretch>
          </p:blipFill>
          <p:spPr bwMode="auto">
            <a:xfrm>
              <a:off x="5781549" y="3937000"/>
              <a:ext cx="3057651" cy="234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矩形 21"/>
          <p:cNvSpPr/>
          <p:nvPr/>
        </p:nvSpPr>
        <p:spPr>
          <a:xfrm>
            <a:off x="8055940" y="1945925"/>
            <a:ext cx="630861" cy="2818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706835" y="208557"/>
            <a:ext cx="3116135" cy="6007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zh-CN" altLang="en-US" sz="3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场地推荐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706835" y="710428"/>
            <a:ext cx="4131865" cy="367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en-US" altLang="zh-CN" sz="1800" b="1" spc="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Site recommendation</a:t>
            </a:r>
            <a:endParaRPr lang="en-US" sz="1800" b="1" spc="3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5160320"/>
      </p:ext>
    </p:extLst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gsrc.baidu.com/imgad/pic/item/8435e5dde71190eff3b05df2c51b9d16fdfa60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6" b="27639"/>
          <a:stretch/>
        </p:blipFill>
        <p:spPr bwMode="auto">
          <a:xfrm>
            <a:off x="-1" y="1143000"/>
            <a:ext cx="1218443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656951" y="1595174"/>
            <a:ext cx="192219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4000" dirty="0">
                <a:solidFill>
                  <a:srgbClr val="AF93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Part 03</a:t>
            </a:r>
            <a:endParaRPr lang="zh-CN" altLang="en-US" sz="4000" dirty="0">
              <a:solidFill>
                <a:srgbClr val="AF93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15218" y="2146582"/>
            <a:ext cx="2390398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zh-CN" altLang="en-US" sz="4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活动设计</a:t>
            </a:r>
            <a:endParaRPr lang="zh-CN" altLang="en-US" sz="40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332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14:flip dir="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2" descr="c:\users\00\appdata\roaming\360se6\User Data\temp\9396844_123856745115_2.jpg"/>
          <p:cNvPicPr>
            <a:picLocks noChangeAspect="1" noChangeArrowheads="1"/>
          </p:cNvPicPr>
          <p:nvPr/>
        </p:nvPicPr>
        <p:blipFill>
          <a:blip r:embed="rId2" cstate="print"/>
          <a:srcRect b="3856"/>
          <a:stretch>
            <a:fillRect/>
          </a:stretch>
        </p:blipFill>
        <p:spPr bwMode="auto">
          <a:xfrm>
            <a:off x="1504979" y="4052231"/>
            <a:ext cx="2760639" cy="2042404"/>
          </a:xfrm>
          <a:prstGeom prst="rect">
            <a:avLst/>
          </a:prstGeom>
          <a:noFill/>
        </p:spPr>
      </p:pic>
      <p:sp>
        <p:nvSpPr>
          <p:cNvPr id="35843" name="TextBox 1"/>
          <p:cNvSpPr>
            <a:spLocks noChangeArrowheads="1"/>
          </p:cNvSpPr>
          <p:nvPr/>
        </p:nvSpPr>
        <p:spPr bwMode="auto">
          <a:xfrm>
            <a:off x="1504951" y="1370655"/>
            <a:ext cx="3834383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60958">
            <a:spAutoFit/>
          </a:bodyPr>
          <a:lstStyle/>
          <a:p>
            <a:pPr>
              <a:lnSpc>
                <a:spcPts val="4133"/>
              </a:lnSpc>
            </a:pPr>
            <a:r>
              <a:rPr lang="zh-CN" altLang="en-US" sz="2100" b="1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活动前期</a:t>
            </a:r>
            <a:r>
              <a:rPr lang="en-US" altLang="zh-CN" sz="2100" b="1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20</a:t>
            </a:r>
            <a:r>
              <a:rPr lang="zh-CN" altLang="en-US" sz="2100" b="1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天会议邀请（纸质）</a:t>
            </a:r>
            <a:endParaRPr lang="zh-CN" altLang="en-US" sz="2100" dirty="0">
              <a:solidFill>
                <a:schemeClr val="bg1">
                  <a:lumMod val="50000"/>
                </a:schemeClr>
              </a:solidFill>
              <a:ea typeface="微软雅黑" charset="0"/>
              <a:cs typeface="微软雅黑" charset="0"/>
            </a:endParaRPr>
          </a:p>
        </p:txBody>
      </p:sp>
      <p:sp>
        <p:nvSpPr>
          <p:cNvPr id="35844" name="TextBox 1"/>
          <p:cNvSpPr>
            <a:spLocks noChangeArrowheads="1"/>
          </p:cNvSpPr>
          <p:nvPr/>
        </p:nvSpPr>
        <p:spPr bwMode="auto">
          <a:xfrm>
            <a:off x="3386667" y="2163246"/>
            <a:ext cx="216406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60958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CN" sz="1900">
                <a:solidFill>
                  <a:srgbClr val="254061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  </a:t>
            </a:r>
            <a:endParaRPr lang="zh-CN" altLang="en-US">
              <a:ea typeface="微软雅黑" charset="0"/>
              <a:cs typeface="微软雅黑" charset="0"/>
            </a:endParaRPr>
          </a:p>
        </p:txBody>
      </p:sp>
      <p:sp>
        <p:nvSpPr>
          <p:cNvPr id="35845" name="TextBox 1"/>
          <p:cNvSpPr>
            <a:spLocks noChangeArrowheads="1"/>
          </p:cNvSpPr>
          <p:nvPr/>
        </p:nvSpPr>
        <p:spPr bwMode="auto">
          <a:xfrm>
            <a:off x="3386667" y="4191014"/>
            <a:ext cx="216406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60958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CN" sz="1900">
                <a:solidFill>
                  <a:srgbClr val="254061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  </a:t>
            </a:r>
            <a:endParaRPr lang="zh-CN" altLang="en-US">
              <a:ea typeface="微软雅黑" charset="0"/>
              <a:cs typeface="微软雅黑" charset="0"/>
            </a:endParaRPr>
          </a:p>
        </p:txBody>
      </p:sp>
      <p:sp>
        <p:nvSpPr>
          <p:cNvPr id="13" name="TextBox 1"/>
          <p:cNvSpPr>
            <a:spLocks noChangeArrowheads="1"/>
          </p:cNvSpPr>
          <p:nvPr/>
        </p:nvSpPr>
        <p:spPr bwMode="auto">
          <a:xfrm>
            <a:off x="1504952" y="2121590"/>
            <a:ext cx="6165849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6095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活动前期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20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天活动邀请函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charset="0"/>
              <a:ea typeface="微软雅黑" charset="0"/>
              <a:cs typeface="微软雅黑" charset="0"/>
              <a:sym typeface="微软雅黑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1\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把邀请函设计科技网络的形状，上面有各位领导的手指印，寓意：</a:t>
            </a:r>
            <a:r>
              <a:rPr lang="zh-CN" altLang="en-US" sz="1600" b="1" dirty="0">
                <a:solidFill>
                  <a:srgbClr val="FFC000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“真心实意，链接世界”</a:t>
            </a:r>
            <a:endParaRPr lang="en-US" altLang="zh-CN" sz="1600" b="1" dirty="0">
              <a:solidFill>
                <a:srgbClr val="FFC000"/>
              </a:solidFill>
              <a:latin typeface="微软雅黑" charset="0"/>
              <a:ea typeface="微软雅黑" charset="0"/>
              <a:cs typeface="微软雅黑" charset="0"/>
              <a:sym typeface="微软雅黑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2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、上面有一个“活动二维码”，用手机扫描可以知道大会的主题与活动的流程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ea typeface="微软雅黑" charset="0"/>
              <a:cs typeface="微软雅黑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854" y="1688027"/>
            <a:ext cx="2525253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 l="7365" t="31416"/>
          <a:stretch>
            <a:fillRect/>
          </a:stretch>
        </p:blipFill>
        <p:spPr bwMode="auto">
          <a:xfrm>
            <a:off x="3386694" y="4052231"/>
            <a:ext cx="3764553" cy="204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30163" y="4038959"/>
            <a:ext cx="2695855" cy="2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894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10467" y="4052231"/>
            <a:ext cx="2119684" cy="204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706835" y="208557"/>
            <a:ext cx="3116135" cy="6007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zh-CN" altLang="en-US" sz="3200" b="1" dirty="0" smtClean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活动流程</a:t>
            </a:r>
            <a:endParaRPr lang="zh-CN" altLang="en-US" sz="3200" b="1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706835" y="710428"/>
            <a:ext cx="4131865" cy="367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en-US" altLang="zh-CN" sz="1800" b="1" spc="30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Activity flow</a:t>
            </a:r>
            <a:endParaRPr lang="en-US" sz="1800" b="1" spc="30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62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Box 1"/>
          <p:cNvSpPr>
            <a:spLocks noChangeArrowheads="1"/>
          </p:cNvSpPr>
          <p:nvPr/>
        </p:nvSpPr>
        <p:spPr bwMode="auto">
          <a:xfrm>
            <a:off x="4711700" y="1199631"/>
            <a:ext cx="2189702" cy="5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60958">
            <a:spAutoFit/>
          </a:bodyPr>
          <a:lstStyle/>
          <a:p>
            <a:pPr>
              <a:lnSpc>
                <a:spcPts val="4133"/>
              </a:lnSpc>
            </a:pPr>
            <a:r>
              <a:rPr lang="zh-CN" altLang="en-US" sz="1200" b="1" dirty="0"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活动前期</a:t>
            </a:r>
            <a:r>
              <a:rPr lang="en-US" altLang="zh-CN" sz="1200" b="1" dirty="0"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20</a:t>
            </a:r>
            <a:r>
              <a:rPr lang="zh-CN" altLang="en-US" sz="1200" b="1" dirty="0"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天会议邀请（电子）</a:t>
            </a:r>
            <a:endParaRPr lang="zh-CN" altLang="en-US" sz="1200" dirty="0">
              <a:ea typeface="微软雅黑" charset="0"/>
              <a:cs typeface="微软雅黑" charset="0"/>
            </a:endParaRPr>
          </a:p>
        </p:txBody>
      </p:sp>
      <p:sp>
        <p:nvSpPr>
          <p:cNvPr id="35844" name="TextBox 1"/>
          <p:cNvSpPr>
            <a:spLocks noChangeArrowheads="1"/>
          </p:cNvSpPr>
          <p:nvPr/>
        </p:nvSpPr>
        <p:spPr bwMode="auto">
          <a:xfrm>
            <a:off x="3386667" y="2163246"/>
            <a:ext cx="134652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60958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CN" sz="1200">
                <a:solidFill>
                  <a:srgbClr val="254061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  </a:t>
            </a:r>
            <a:endParaRPr lang="zh-CN" altLang="en-US" sz="1200">
              <a:ea typeface="微软雅黑" charset="0"/>
              <a:cs typeface="微软雅黑" charset="0"/>
            </a:endParaRPr>
          </a:p>
        </p:txBody>
      </p:sp>
      <p:sp>
        <p:nvSpPr>
          <p:cNvPr id="35845" name="TextBox 1"/>
          <p:cNvSpPr>
            <a:spLocks noChangeArrowheads="1"/>
          </p:cNvSpPr>
          <p:nvPr/>
        </p:nvSpPr>
        <p:spPr bwMode="auto">
          <a:xfrm>
            <a:off x="3386667" y="4191014"/>
            <a:ext cx="134652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60958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CN" sz="1200">
                <a:solidFill>
                  <a:srgbClr val="254061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  </a:t>
            </a:r>
            <a:endParaRPr lang="zh-CN" altLang="en-US" sz="1200">
              <a:ea typeface="微软雅黑" charset="0"/>
              <a:cs typeface="微软雅黑" charset="0"/>
            </a:endParaRPr>
          </a:p>
        </p:txBody>
      </p:sp>
      <p:pic>
        <p:nvPicPr>
          <p:cNvPr id="17" name="image19.jpg" descr="c:\users\laura\appdata\roaming\360se6\USERDA~1\Temp\201311~1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429761" y="4352905"/>
            <a:ext cx="3281939" cy="2009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图片 17" descr="图片1副本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9761" y="1939891"/>
            <a:ext cx="3281939" cy="2413000"/>
          </a:xfrm>
          <a:prstGeom prst="rect">
            <a:avLst/>
          </a:prstGeom>
        </p:spPr>
      </p:pic>
      <p:sp>
        <p:nvSpPr>
          <p:cNvPr id="19" name="Shape 176"/>
          <p:cNvSpPr/>
          <p:nvPr/>
        </p:nvSpPr>
        <p:spPr>
          <a:xfrm>
            <a:off x="4944603" y="1931925"/>
            <a:ext cx="1257301" cy="276999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EEECE1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solidFill>
                  <a:srgbClr val="535353"/>
                </a:solidFill>
                <a:uFill>
                  <a:solidFill>
                    <a:srgbClr val="535353"/>
                  </a:solidFill>
                </a:uFill>
              </a:defRPr>
            </a:lvl1pPr>
          </a:lstStyle>
          <a:p>
            <a:pPr>
              <a:defRPr sz="1800">
                <a:solidFill>
                  <a:srgbClr val="000000"/>
                </a:solidFill>
                <a:uFillTx/>
              </a:defRPr>
            </a:pPr>
            <a:r>
              <a:rPr dirty="0">
                <a:solidFill>
                  <a:schemeClr val="bg1">
                    <a:lumMod val="65000"/>
                  </a:schemeClr>
                </a:solidFill>
                <a:uFillTx/>
                <a:latin typeface="微软雅黑" pitchFamily="34" charset="-122"/>
                <a:ea typeface="微软雅黑" pitchFamily="34" charset="-122"/>
              </a:rPr>
              <a:t>Step 1</a:t>
            </a:r>
          </a:p>
        </p:txBody>
      </p:sp>
      <p:sp>
        <p:nvSpPr>
          <p:cNvPr id="20" name="Shape 177"/>
          <p:cNvSpPr/>
          <p:nvPr/>
        </p:nvSpPr>
        <p:spPr>
          <a:xfrm>
            <a:off x="6007267" y="1931908"/>
            <a:ext cx="5640917" cy="369332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EEECE1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>
                <a:uFillTx/>
              </a:defRPr>
            </a:pPr>
            <a:r>
              <a:rPr sz="1200" dirty="0" err="1">
                <a:solidFill>
                  <a:schemeClr val="bg1">
                    <a:lumMod val="65000"/>
                  </a:schemeClr>
                </a:solidFill>
                <a:uFill>
                  <a:solidFill>
                    <a:srgbClr val="00B1CA"/>
                  </a:solidFill>
                </a:uFill>
                <a:latin typeface="微软雅黑" pitchFamily="34" charset="-122"/>
                <a:ea typeface="微软雅黑" pitchFamily="34" charset="-122"/>
              </a:rPr>
              <a:t>向每人发送</a:t>
            </a:r>
            <a:r>
              <a:rPr lang="zh-CN" altLang="en-US" sz="1200" dirty="0">
                <a:solidFill>
                  <a:schemeClr val="bg1">
                    <a:lumMod val="65000"/>
                  </a:schemeClr>
                </a:solidFill>
                <a:uFill>
                  <a:solidFill>
                    <a:srgbClr val="00B1CA"/>
                  </a:solidFill>
                </a:uFill>
                <a:latin typeface="微软雅黑" pitchFamily="34" charset="-122"/>
                <a:ea typeface="微软雅黑" pitchFamily="34" charset="-122"/>
              </a:rPr>
              <a:t>集团</a:t>
            </a:r>
            <a:r>
              <a:rPr sz="1200" dirty="0" err="1">
                <a:solidFill>
                  <a:schemeClr val="bg1">
                    <a:lumMod val="65000"/>
                  </a:schemeClr>
                </a:solidFill>
                <a:uFill>
                  <a:solidFill>
                    <a:srgbClr val="00B1CA"/>
                  </a:solidFill>
                </a:uFill>
                <a:latin typeface="微软雅黑" pitchFamily="34" charset="-122"/>
                <a:ea typeface="微软雅黑" pitchFamily="34" charset="-122"/>
              </a:rPr>
              <a:t>邀请卡／纸质邀请卡</a:t>
            </a:r>
            <a:endParaRPr sz="1200" b="1" i="1" dirty="0">
              <a:solidFill>
                <a:schemeClr val="bg1">
                  <a:lumMod val="65000"/>
                </a:schemeClr>
              </a:solidFill>
              <a:uFill>
                <a:solidFill>
                  <a:srgbClr val="00B1CA"/>
                </a:solidFill>
              </a:uFill>
              <a:latin typeface="微软雅黑" pitchFamily="34" charset="-122"/>
              <a:ea typeface="微软雅黑" pitchFamily="34" charset="-122"/>
            </a:endParaRPr>
          </a:p>
          <a:p>
            <a:pPr>
              <a:defRPr>
                <a:uFillTx/>
              </a:defRPr>
            </a:pPr>
            <a:r>
              <a:rPr sz="1200" dirty="0" err="1">
                <a:solidFill>
                  <a:schemeClr val="bg1">
                    <a:lumMod val="65000"/>
                  </a:schemeClr>
                </a:solidFill>
                <a:uFill>
                  <a:solidFill>
                    <a:srgbClr val="535353"/>
                  </a:solidFill>
                </a:uFill>
                <a:latin typeface="微软雅黑" pitchFamily="34" charset="-122"/>
                <a:ea typeface="微软雅黑" pitchFamily="34" charset="-122"/>
              </a:rPr>
              <a:t>邀请函上有该项活动微信二维码，每人扫一扫后添加微信号</a:t>
            </a:r>
            <a:endParaRPr sz="1200" dirty="0">
              <a:solidFill>
                <a:schemeClr val="bg1">
                  <a:lumMod val="65000"/>
                </a:schemeClr>
              </a:solidFill>
              <a:uFill>
                <a:solidFill>
                  <a:srgbClr val="535353"/>
                </a:solidFill>
              </a:u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Shape 178"/>
          <p:cNvSpPr/>
          <p:nvPr/>
        </p:nvSpPr>
        <p:spPr>
          <a:xfrm>
            <a:off x="4944603" y="2782826"/>
            <a:ext cx="1257301" cy="276999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EEECE1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solidFill>
                  <a:srgbClr val="535353"/>
                </a:solidFill>
                <a:uFill>
                  <a:solidFill>
                    <a:srgbClr val="535353"/>
                  </a:solidFill>
                </a:uFill>
              </a:defRPr>
            </a:lvl1pPr>
          </a:lstStyle>
          <a:p>
            <a:pPr>
              <a:defRPr sz="1800">
                <a:solidFill>
                  <a:srgbClr val="000000"/>
                </a:solidFill>
                <a:uFillTx/>
              </a:defRPr>
            </a:pPr>
            <a:r>
              <a:rPr>
                <a:solidFill>
                  <a:schemeClr val="bg1">
                    <a:lumMod val="65000"/>
                  </a:schemeClr>
                </a:solidFill>
                <a:uFillTx/>
                <a:latin typeface="微软雅黑" pitchFamily="34" charset="-122"/>
                <a:ea typeface="微软雅黑" pitchFamily="34" charset="-122"/>
              </a:rPr>
              <a:t>Step 2</a:t>
            </a:r>
          </a:p>
        </p:txBody>
      </p:sp>
      <p:sp>
        <p:nvSpPr>
          <p:cNvPr id="22" name="Shape 179"/>
          <p:cNvSpPr/>
          <p:nvPr/>
        </p:nvSpPr>
        <p:spPr>
          <a:xfrm>
            <a:off x="6007267" y="2782808"/>
            <a:ext cx="5846235" cy="369332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EEECE1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>
                <a:uFillTx/>
              </a:defRPr>
            </a:pPr>
            <a:r>
              <a:rPr sz="1200">
                <a:solidFill>
                  <a:schemeClr val="bg1">
                    <a:lumMod val="65000"/>
                  </a:schemeClr>
                </a:solidFill>
                <a:uFill>
                  <a:solidFill>
                    <a:srgbClr val="00B1CA"/>
                  </a:solidFill>
                </a:uFill>
                <a:latin typeface="微软雅黑" pitchFamily="34" charset="-122"/>
                <a:ea typeface="微软雅黑" pitchFamily="34" charset="-122"/>
              </a:rPr>
              <a:t>基础信息录入</a:t>
            </a:r>
            <a:endParaRPr sz="1200" b="1" i="1">
              <a:solidFill>
                <a:schemeClr val="bg1">
                  <a:lumMod val="65000"/>
                </a:schemeClr>
              </a:solidFill>
              <a:uFill>
                <a:solidFill>
                  <a:srgbClr val="00B1CA"/>
                </a:solidFill>
              </a:uFill>
              <a:latin typeface="微软雅黑" pitchFamily="34" charset="-122"/>
              <a:ea typeface="微软雅黑" pitchFamily="34" charset="-122"/>
            </a:endParaRPr>
          </a:p>
          <a:p>
            <a:pPr>
              <a:defRPr>
                <a:uFillTx/>
              </a:defRPr>
            </a:pPr>
            <a:r>
              <a:rPr sz="1200">
                <a:solidFill>
                  <a:schemeClr val="bg1">
                    <a:lumMod val="65000"/>
                  </a:schemeClr>
                </a:solidFill>
                <a:uFill>
                  <a:solidFill>
                    <a:srgbClr val="535353"/>
                  </a:solidFill>
                </a:uFill>
                <a:latin typeface="微软雅黑" pitchFamily="34" charset="-122"/>
                <a:ea typeface="微软雅黑" pitchFamily="34" charset="-122"/>
              </a:rPr>
              <a:t>报名人员录入姓名、性别、身份证号码、电话等基础信息</a:t>
            </a:r>
          </a:p>
        </p:txBody>
      </p:sp>
      <p:sp>
        <p:nvSpPr>
          <p:cNvPr id="23" name="Shape 180"/>
          <p:cNvSpPr/>
          <p:nvPr/>
        </p:nvSpPr>
        <p:spPr>
          <a:xfrm>
            <a:off x="4944603" y="3633725"/>
            <a:ext cx="1257301" cy="276999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EEECE1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solidFill>
                  <a:srgbClr val="535353"/>
                </a:solidFill>
                <a:uFill>
                  <a:solidFill>
                    <a:srgbClr val="535353"/>
                  </a:solidFill>
                </a:uFill>
              </a:defRPr>
            </a:lvl1pPr>
          </a:lstStyle>
          <a:p>
            <a:pPr>
              <a:defRPr sz="1800">
                <a:solidFill>
                  <a:srgbClr val="000000"/>
                </a:solidFill>
                <a:uFillTx/>
              </a:defRPr>
            </a:pPr>
            <a:r>
              <a:rPr>
                <a:solidFill>
                  <a:schemeClr val="bg1">
                    <a:lumMod val="65000"/>
                  </a:schemeClr>
                </a:solidFill>
                <a:uFillTx/>
                <a:latin typeface="微软雅黑" pitchFamily="34" charset="-122"/>
                <a:ea typeface="微软雅黑" pitchFamily="34" charset="-122"/>
              </a:rPr>
              <a:t>Step 3</a:t>
            </a:r>
          </a:p>
        </p:txBody>
      </p:sp>
      <p:sp>
        <p:nvSpPr>
          <p:cNvPr id="24" name="Shape 181"/>
          <p:cNvSpPr/>
          <p:nvPr/>
        </p:nvSpPr>
        <p:spPr>
          <a:xfrm>
            <a:off x="6007267" y="3633707"/>
            <a:ext cx="5846235" cy="369332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EEECE1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>
                <a:uFillTx/>
              </a:defRPr>
            </a:pPr>
            <a:r>
              <a:rPr sz="1200">
                <a:solidFill>
                  <a:schemeClr val="bg1">
                    <a:lumMod val="65000"/>
                  </a:schemeClr>
                </a:solidFill>
                <a:uFill>
                  <a:solidFill>
                    <a:srgbClr val="00B1CA"/>
                  </a:solidFill>
                </a:uFill>
                <a:latin typeface="微软雅黑" pitchFamily="34" charset="-122"/>
                <a:ea typeface="微软雅黑" pitchFamily="34" charset="-122"/>
              </a:rPr>
              <a:t>商旅信息录入</a:t>
            </a:r>
            <a:endParaRPr sz="1200" b="1" i="1">
              <a:solidFill>
                <a:schemeClr val="bg1">
                  <a:lumMod val="65000"/>
                </a:schemeClr>
              </a:solidFill>
              <a:uFill>
                <a:solidFill>
                  <a:srgbClr val="00B1CA"/>
                </a:solidFill>
              </a:uFill>
              <a:latin typeface="微软雅黑" pitchFamily="34" charset="-122"/>
              <a:ea typeface="微软雅黑" pitchFamily="34" charset="-122"/>
            </a:endParaRPr>
          </a:p>
          <a:p>
            <a:pPr>
              <a:defRPr>
                <a:uFillTx/>
              </a:defRPr>
            </a:pPr>
            <a:r>
              <a:rPr sz="1200">
                <a:solidFill>
                  <a:schemeClr val="bg1">
                    <a:lumMod val="65000"/>
                  </a:schemeClr>
                </a:solidFill>
                <a:uFill>
                  <a:solidFill>
                    <a:srgbClr val="535353"/>
                  </a:solidFill>
                </a:uFill>
                <a:latin typeface="微软雅黑" pitchFamily="34" charset="-122"/>
                <a:ea typeface="微软雅黑" pitchFamily="34" charset="-122"/>
              </a:rPr>
              <a:t>报名人员录入参会及返程交通方式、航班、时间、目的地等信息</a:t>
            </a:r>
          </a:p>
        </p:txBody>
      </p:sp>
      <p:sp>
        <p:nvSpPr>
          <p:cNvPr id="25" name="Shape 182"/>
          <p:cNvSpPr/>
          <p:nvPr/>
        </p:nvSpPr>
        <p:spPr>
          <a:xfrm>
            <a:off x="4944603" y="4484626"/>
            <a:ext cx="1257301" cy="276999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EEECE1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solidFill>
                  <a:srgbClr val="535353"/>
                </a:solidFill>
                <a:uFill>
                  <a:solidFill>
                    <a:srgbClr val="535353"/>
                  </a:solidFill>
                </a:uFill>
              </a:defRPr>
            </a:lvl1pPr>
          </a:lstStyle>
          <a:p>
            <a:pPr>
              <a:defRPr sz="1800">
                <a:solidFill>
                  <a:srgbClr val="000000"/>
                </a:solidFill>
                <a:uFillTx/>
              </a:defRPr>
            </a:pPr>
            <a:r>
              <a:rPr>
                <a:solidFill>
                  <a:schemeClr val="bg1">
                    <a:lumMod val="65000"/>
                  </a:schemeClr>
                </a:solidFill>
                <a:uFillTx/>
                <a:latin typeface="微软雅黑" pitchFamily="34" charset="-122"/>
                <a:ea typeface="微软雅黑" pitchFamily="34" charset="-122"/>
              </a:rPr>
              <a:t>Step 4</a:t>
            </a:r>
          </a:p>
        </p:txBody>
      </p:sp>
      <p:sp>
        <p:nvSpPr>
          <p:cNvPr id="26" name="Shape 183"/>
          <p:cNvSpPr/>
          <p:nvPr/>
        </p:nvSpPr>
        <p:spPr>
          <a:xfrm>
            <a:off x="6007267" y="4484608"/>
            <a:ext cx="5846235" cy="369332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EEECE1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>
                <a:uFillTx/>
              </a:defRPr>
            </a:pPr>
            <a:r>
              <a:rPr sz="1200">
                <a:solidFill>
                  <a:schemeClr val="bg1">
                    <a:lumMod val="65000"/>
                  </a:schemeClr>
                </a:solidFill>
                <a:uFill>
                  <a:solidFill>
                    <a:srgbClr val="00B1CA"/>
                  </a:solidFill>
                </a:uFill>
                <a:latin typeface="微软雅黑" pitchFamily="34" charset="-122"/>
                <a:ea typeface="微软雅黑" pitchFamily="34" charset="-122"/>
              </a:rPr>
              <a:t>入住信息录入</a:t>
            </a:r>
            <a:endParaRPr sz="1200" b="1" i="1">
              <a:solidFill>
                <a:schemeClr val="bg1">
                  <a:lumMod val="65000"/>
                </a:schemeClr>
              </a:solidFill>
              <a:uFill>
                <a:solidFill>
                  <a:srgbClr val="00B1CA"/>
                </a:solidFill>
              </a:uFill>
              <a:latin typeface="微软雅黑" pitchFamily="34" charset="-122"/>
              <a:ea typeface="微软雅黑" pitchFamily="34" charset="-122"/>
            </a:endParaRPr>
          </a:p>
          <a:p>
            <a:pPr>
              <a:defRPr>
                <a:uFillTx/>
              </a:defRPr>
            </a:pPr>
            <a:r>
              <a:rPr sz="1200">
                <a:solidFill>
                  <a:schemeClr val="bg1">
                    <a:lumMod val="65000"/>
                  </a:schemeClr>
                </a:solidFill>
                <a:uFill>
                  <a:solidFill>
                    <a:srgbClr val="535353"/>
                  </a:solidFill>
                </a:uFill>
                <a:latin typeface="微软雅黑" pitchFamily="34" charset="-122"/>
                <a:ea typeface="微软雅黑" pitchFamily="34" charset="-122"/>
              </a:rPr>
              <a:t>报名人员录入酒店、房型、是否拼房等信息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706835" y="208557"/>
            <a:ext cx="3116135" cy="6007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zh-CN" altLang="en-US" sz="3200" b="1" dirty="0" smtClean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活动流程</a:t>
            </a:r>
            <a:endParaRPr lang="zh-CN" altLang="en-US" sz="3200" b="1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706835" y="710428"/>
            <a:ext cx="4131865" cy="367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en-US" altLang="zh-CN" sz="1800" b="1" spc="30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Activity flow</a:t>
            </a:r>
            <a:endParaRPr lang="en-US" sz="1800" b="1" spc="30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746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1"/>
          <p:cNvSpPr>
            <a:spLocks noChangeArrowheads="1"/>
          </p:cNvSpPr>
          <p:nvPr/>
        </p:nvSpPr>
        <p:spPr bwMode="auto">
          <a:xfrm>
            <a:off x="3335867" y="929231"/>
            <a:ext cx="365485" cy="56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60958">
            <a:spAutoFit/>
          </a:bodyPr>
          <a:lstStyle/>
          <a:p>
            <a:pPr>
              <a:lnSpc>
                <a:spcPts val="4133"/>
              </a:lnSpc>
            </a:pPr>
            <a:r>
              <a:rPr lang="en-US" altLang="zh-CN" sz="320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  </a:t>
            </a:r>
            <a:endParaRPr lang="zh-CN" altLang="en-US">
              <a:solidFill>
                <a:schemeClr val="bg1">
                  <a:lumMod val="50000"/>
                </a:schemeClr>
              </a:solidFill>
              <a:ea typeface="微软雅黑" charset="0"/>
              <a:cs typeface="微软雅黑" charset="0"/>
            </a:endParaRPr>
          </a:p>
        </p:txBody>
      </p:sp>
      <p:sp>
        <p:nvSpPr>
          <p:cNvPr id="35843" name="TextBox 1"/>
          <p:cNvSpPr>
            <a:spLocks noChangeArrowheads="1"/>
          </p:cNvSpPr>
          <p:nvPr/>
        </p:nvSpPr>
        <p:spPr bwMode="auto">
          <a:xfrm>
            <a:off x="1504958" y="1341371"/>
            <a:ext cx="2154436" cy="104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60958">
            <a:spAutoFit/>
          </a:bodyPr>
          <a:lstStyle/>
          <a:p>
            <a:pPr>
              <a:lnSpc>
                <a:spcPts val="4133"/>
              </a:lnSpc>
            </a:pPr>
            <a:r>
              <a:rPr lang="zh-CN" altLang="en-US" sz="2100" b="1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微信签到（电子）</a:t>
            </a:r>
            <a:endParaRPr lang="zh-CN" altLang="en-US" sz="2100" dirty="0">
              <a:solidFill>
                <a:schemeClr val="bg1">
                  <a:lumMod val="50000"/>
                </a:schemeClr>
              </a:solidFill>
              <a:ea typeface="微软雅黑" charset="0"/>
              <a:cs typeface="微软雅黑" charset="0"/>
            </a:endParaRPr>
          </a:p>
          <a:p>
            <a:pPr>
              <a:lnSpc>
                <a:spcPts val="4133"/>
              </a:lnSpc>
            </a:pPr>
            <a:endParaRPr lang="zh-CN" altLang="en-US" sz="2100" b="1" dirty="0">
              <a:solidFill>
                <a:schemeClr val="bg1">
                  <a:lumMod val="50000"/>
                </a:schemeClr>
              </a:solidFill>
              <a:latin typeface="微软雅黑" charset="0"/>
              <a:ea typeface="微软雅黑" charset="0"/>
              <a:cs typeface="微软雅黑" charset="0"/>
              <a:sym typeface="微软雅黑" charset="0"/>
            </a:endParaRPr>
          </a:p>
        </p:txBody>
      </p:sp>
      <p:sp>
        <p:nvSpPr>
          <p:cNvPr id="13" name="TextBox 1"/>
          <p:cNvSpPr>
            <a:spLocks noChangeArrowheads="1"/>
          </p:cNvSpPr>
          <p:nvPr/>
        </p:nvSpPr>
        <p:spPr bwMode="auto">
          <a:xfrm>
            <a:off x="1504951" y="1902208"/>
            <a:ext cx="10242549" cy="75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6095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嘉宾在序厅中，有每个与会嘉宾拿出手机，扫描二维码，确认签到，可以在会议上参加会议现场提问，晚上晚宴时，参加摇一摇抽奖。。</a:t>
            </a:r>
          </a:p>
        </p:txBody>
      </p:sp>
      <p:pic>
        <p:nvPicPr>
          <p:cNvPr id="1026" name="Picture 2" descr="I:\酒店哥哥\网站\网站\铂金版\电子签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8" y="2835550"/>
            <a:ext cx="97536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06835" y="208557"/>
            <a:ext cx="3116135" cy="6007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zh-CN" altLang="en-US" sz="3200" b="1" dirty="0" smtClean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活动流程</a:t>
            </a:r>
            <a:endParaRPr lang="zh-CN" altLang="en-US" sz="3200" b="1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06835" y="710428"/>
            <a:ext cx="4131865" cy="367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en-US" altLang="zh-CN" sz="1800" b="1" spc="30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Activity flow</a:t>
            </a:r>
            <a:endParaRPr lang="en-US" sz="1800" b="1" spc="30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135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/>
        </p:nvSpPr>
        <p:spPr>
          <a:xfrm>
            <a:off x="8299605" y="1998446"/>
            <a:ext cx="2762513" cy="4402292"/>
          </a:xfrm>
          <a:prstGeom prst="rect">
            <a:avLst/>
          </a:prstGeom>
          <a:solidFill>
            <a:srgbClr val="AF935C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solidFill>
                <a:schemeClr val="lt1"/>
              </a:solidFill>
              <a:cs typeface="+mn-ea"/>
              <a:sym typeface="+mn-lt"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85" y="2139768"/>
            <a:ext cx="2780809" cy="1818953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85" y="4021065"/>
            <a:ext cx="2780809" cy="1818953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945" y="2160318"/>
            <a:ext cx="1378440" cy="1378440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280" y="3629118"/>
            <a:ext cx="4265407" cy="2208871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26" y="2161357"/>
            <a:ext cx="1376362" cy="1376362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325" y="2161357"/>
            <a:ext cx="1376362" cy="1376362"/>
          </a:xfrm>
          <a:prstGeom prst="rect">
            <a:avLst/>
          </a:prstGeom>
        </p:spPr>
      </p:pic>
      <p:sp>
        <p:nvSpPr>
          <p:cNvPr id="68" name="文本框 67"/>
          <p:cNvSpPr txBox="1"/>
          <p:nvPr/>
        </p:nvSpPr>
        <p:spPr>
          <a:xfrm>
            <a:off x="9277350" y="2107597"/>
            <a:ext cx="1661866" cy="14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1000" dirty="0">
                <a:solidFill>
                  <a:prstClr val="white"/>
                </a:solidFill>
                <a:cs typeface="+mn-ea"/>
                <a:sym typeface="+mn-lt"/>
              </a:rPr>
              <a:t>迎宾</a:t>
            </a:r>
            <a:r>
              <a:rPr lang="en-US" altLang="zh-CN" sz="1000" dirty="0">
                <a:solidFill>
                  <a:prstClr val="white"/>
                </a:solidFill>
                <a:cs typeface="+mn-ea"/>
                <a:sym typeface="+mn-lt"/>
              </a:rPr>
              <a:t>LOGO</a:t>
            </a:r>
            <a:r>
              <a:rPr lang="zh-CN" altLang="en-US" sz="1000" dirty="0">
                <a:solidFill>
                  <a:prstClr val="white"/>
                </a:solidFill>
                <a:cs typeface="+mn-ea"/>
                <a:sym typeface="+mn-lt"/>
              </a:rPr>
              <a:t>字</a:t>
            </a:r>
          </a:p>
          <a:p>
            <a:pPr lvl="0" algn="just">
              <a:lnSpc>
                <a:spcPct val="150000"/>
              </a:lnSpc>
            </a:pPr>
            <a:r>
              <a:rPr lang="zh-CN" altLang="en-US" sz="1000" dirty="0">
                <a:solidFill>
                  <a:prstClr val="white"/>
                </a:solidFill>
                <a:cs typeface="+mn-ea"/>
                <a:sym typeface="+mn-lt"/>
              </a:rPr>
              <a:t>迎宾</a:t>
            </a:r>
            <a:r>
              <a:rPr lang="en-US" altLang="zh-CN" sz="1000" dirty="0">
                <a:solidFill>
                  <a:prstClr val="white"/>
                </a:solidFill>
                <a:cs typeface="+mn-ea"/>
                <a:sym typeface="+mn-lt"/>
              </a:rPr>
              <a:t>LOGO</a:t>
            </a:r>
            <a:r>
              <a:rPr lang="zh-CN" altLang="en-US" sz="1000" dirty="0">
                <a:solidFill>
                  <a:prstClr val="white"/>
                </a:solidFill>
                <a:cs typeface="+mn-ea"/>
                <a:sym typeface="+mn-lt"/>
              </a:rPr>
              <a:t>字造型可根据客户意向进行调整</a:t>
            </a:r>
          </a:p>
          <a:p>
            <a:pPr lvl="0" algn="just">
              <a:lnSpc>
                <a:spcPct val="150000"/>
              </a:lnSpc>
            </a:pPr>
            <a:r>
              <a:rPr lang="zh-CN" altLang="en-US" sz="1000" dirty="0">
                <a:solidFill>
                  <a:prstClr val="white"/>
                </a:solidFill>
                <a:cs typeface="+mn-ea"/>
                <a:sym typeface="+mn-lt"/>
              </a:rPr>
              <a:t>迎宾</a:t>
            </a:r>
            <a:r>
              <a:rPr lang="en-US" altLang="zh-CN" sz="1000" dirty="0">
                <a:solidFill>
                  <a:prstClr val="white"/>
                </a:solidFill>
                <a:cs typeface="+mn-ea"/>
                <a:sym typeface="+mn-lt"/>
              </a:rPr>
              <a:t>LOGO</a:t>
            </a:r>
            <a:r>
              <a:rPr lang="zh-CN" altLang="en-US" sz="1000" dirty="0">
                <a:solidFill>
                  <a:prstClr val="white"/>
                </a:solidFill>
                <a:cs typeface="+mn-ea"/>
                <a:sym typeface="+mn-lt"/>
              </a:rPr>
              <a:t>字尺寸可根据场地空间进行调整</a:t>
            </a:r>
          </a:p>
          <a:p>
            <a:pPr lvl="0" algn="just">
              <a:lnSpc>
                <a:spcPct val="150000"/>
              </a:lnSpc>
            </a:pPr>
            <a:r>
              <a:rPr lang="zh-CN" altLang="en-US" sz="1000" dirty="0">
                <a:solidFill>
                  <a:prstClr val="white"/>
                </a:solidFill>
                <a:cs typeface="+mn-ea"/>
                <a:sym typeface="+mn-lt"/>
              </a:rPr>
              <a:t>设计免费</a:t>
            </a:r>
          </a:p>
        </p:txBody>
      </p:sp>
      <p:pic>
        <p:nvPicPr>
          <p:cNvPr id="2050" name="Picture 2" descr="I:\酒店哥哥\网站\网站\铂金版\LOGO字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13" y="1998446"/>
            <a:ext cx="8247587" cy="440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848174" y="4165442"/>
            <a:ext cx="10513615" cy="6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16200000">
            <a:off x="669383" y="4287080"/>
            <a:ext cx="4645568" cy="6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 rot="16200000">
            <a:off x="2983146" y="4287080"/>
            <a:ext cx="4645568" cy="6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 rot="16200000">
            <a:off x="5097696" y="4287080"/>
            <a:ext cx="4645568" cy="6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 rot="16200000">
            <a:off x="6787570" y="4287080"/>
            <a:ext cx="4645568" cy="6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06835" y="208557"/>
            <a:ext cx="3116135" cy="6007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zh-CN" altLang="en-US" sz="3200" b="1" dirty="0" smtClean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活动流程</a:t>
            </a:r>
            <a:endParaRPr lang="zh-CN" altLang="en-US" sz="3200" b="1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706835" y="710428"/>
            <a:ext cx="4131865" cy="367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en-US" altLang="zh-CN" sz="1800" b="1" spc="30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Activity flow</a:t>
            </a:r>
            <a:endParaRPr lang="en-US" sz="1800" b="1" spc="30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632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8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Box 1"/>
          <p:cNvSpPr>
            <a:spLocks noChangeArrowheads="1"/>
          </p:cNvSpPr>
          <p:nvPr/>
        </p:nvSpPr>
        <p:spPr bwMode="auto">
          <a:xfrm>
            <a:off x="1504958" y="1384619"/>
            <a:ext cx="2154436" cy="104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60958">
            <a:spAutoFit/>
          </a:bodyPr>
          <a:lstStyle/>
          <a:p>
            <a:pPr>
              <a:lnSpc>
                <a:spcPts val="4133"/>
              </a:lnSpc>
            </a:pPr>
            <a:r>
              <a:rPr lang="zh-CN" altLang="en-US" sz="2100" b="1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微信签到（电子）</a:t>
            </a:r>
            <a:endParaRPr lang="zh-CN" altLang="en-US" sz="2100" dirty="0">
              <a:solidFill>
                <a:schemeClr val="bg1">
                  <a:lumMod val="50000"/>
                </a:schemeClr>
              </a:solidFill>
              <a:ea typeface="微软雅黑" charset="0"/>
              <a:cs typeface="微软雅黑" charset="0"/>
            </a:endParaRPr>
          </a:p>
          <a:p>
            <a:pPr>
              <a:lnSpc>
                <a:spcPts val="4133"/>
              </a:lnSpc>
            </a:pPr>
            <a:endParaRPr lang="zh-CN" altLang="en-US" sz="2100" b="1" dirty="0">
              <a:solidFill>
                <a:schemeClr val="bg1">
                  <a:lumMod val="50000"/>
                </a:schemeClr>
              </a:solidFill>
              <a:latin typeface="微软雅黑" charset="0"/>
              <a:ea typeface="微软雅黑" charset="0"/>
              <a:cs typeface="微软雅黑" charset="0"/>
              <a:sym typeface="微软雅黑" charset="0"/>
            </a:endParaRPr>
          </a:p>
        </p:txBody>
      </p:sp>
      <p:sp>
        <p:nvSpPr>
          <p:cNvPr id="13" name="TextBox 1"/>
          <p:cNvSpPr>
            <a:spLocks noChangeArrowheads="1"/>
          </p:cNvSpPr>
          <p:nvPr/>
        </p:nvSpPr>
        <p:spPr bwMode="auto">
          <a:xfrm>
            <a:off x="1504951" y="2174056"/>
            <a:ext cx="10242549" cy="75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6095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嘉宾在序厅中，有每个与会嘉宾拿出手机，扫描二维码，确认签到，可以在会议上参加会议现场提问，晚上晚宴时，参加摇一摇抽奖。。</a:t>
            </a:r>
          </a:p>
        </p:txBody>
      </p:sp>
      <p:pic>
        <p:nvPicPr>
          <p:cNvPr id="1026" name="Picture 2" descr="I:\酒店哥哥\网站\网站\铂金版\电子签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8" y="2930800"/>
            <a:ext cx="97536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706835" y="208557"/>
            <a:ext cx="3116135" cy="6007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zh-CN" altLang="en-US" sz="3200" b="1" dirty="0" smtClean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活动流程</a:t>
            </a:r>
            <a:endParaRPr lang="zh-CN" altLang="en-US" sz="3200" b="1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06835" y="710428"/>
            <a:ext cx="4131865" cy="367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en-US" altLang="zh-CN" sz="1800" b="1" spc="30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Activity flow</a:t>
            </a:r>
            <a:endParaRPr lang="en-US" sz="1800" b="1" spc="30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364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I:\酒店哥哥\网站\网站\铂金版\舞台效果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706835" y="208557"/>
            <a:ext cx="3116135" cy="6007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舞台效果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489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:\酒店哥哥\网站\网站\铂金版\平面图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13194" y="-2203879"/>
            <a:ext cx="5409336" cy="1143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706835" y="208557"/>
            <a:ext cx="3116135" cy="6007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zh-CN" altLang="en-US" sz="3200" b="1" dirty="0" smtClean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场地规化图</a:t>
            </a:r>
            <a:endParaRPr lang="zh-CN" altLang="en-US" sz="3200" b="1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064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500"/>
            <a:ext cx="12192000" cy="46355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55351" y="3917300"/>
            <a:ext cx="192219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4000" dirty="0">
                <a:solidFill>
                  <a:srgbClr val="AF93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Part 01</a:t>
            </a:r>
            <a:endParaRPr lang="zh-CN" altLang="en-US" sz="4000" dirty="0">
              <a:solidFill>
                <a:srgbClr val="AF93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13618" y="4468708"/>
            <a:ext cx="2390398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zh-CN" altLang="en-US" sz="4000" spc="3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关于我们</a:t>
            </a:r>
          </a:p>
        </p:txBody>
      </p:sp>
      <p:sp>
        <p:nvSpPr>
          <p:cNvPr id="5" name="文本框 5"/>
          <p:cNvSpPr>
            <a:spLocks noChangeArrowheads="1"/>
          </p:cNvSpPr>
          <p:nvPr/>
        </p:nvSpPr>
        <p:spPr bwMode="auto">
          <a:xfrm>
            <a:off x="2564261" y="3852759"/>
            <a:ext cx="1930400" cy="61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3" tIns="60957" rIns="121913" bIns="60957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活动概况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charset="0"/>
              <a:cs typeface="微软雅黑" charset="0"/>
            </a:endParaRPr>
          </a:p>
        </p:txBody>
      </p:sp>
      <p:sp>
        <p:nvSpPr>
          <p:cNvPr id="6" name="Shape 57"/>
          <p:cNvSpPr/>
          <p:nvPr/>
        </p:nvSpPr>
        <p:spPr>
          <a:xfrm>
            <a:off x="4976284" y="3852758"/>
            <a:ext cx="6400962" cy="1508099"/>
          </a:xfrm>
          <a:prstGeom prst="rect">
            <a:avLst/>
          </a:prstGeom>
          <a:ln w="12700">
            <a:miter lim="400000"/>
          </a:ln>
          <a:extLst/>
        </p:spPr>
        <p:txBody>
          <a:bodyPr wrap="square" lIns="60956" tIns="60957" rIns="60956" bIns="60957">
            <a:spAutoFit/>
          </a:bodyPr>
          <a:lstStyle/>
          <a:p>
            <a:pPr>
              <a:lnSpc>
                <a:spcPct val="150000"/>
              </a:lnSpc>
              <a:defRPr>
                <a:uFillTx/>
              </a:defRPr>
            </a:pP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活动主题：酒店哥哥</a:t>
            </a:r>
            <a:r>
              <a:rPr lang="en-US" altLang="zh-CN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2018</a:t>
            </a: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年会</a:t>
            </a:r>
          </a:p>
          <a:p>
            <a:pPr>
              <a:lnSpc>
                <a:spcPct val="150000"/>
              </a:lnSpc>
              <a:defRPr>
                <a:uFillTx/>
              </a:defRPr>
            </a:pPr>
            <a:r>
              <a:rPr lang="zh-CN" altLang="en-US" sz="12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会议</a:t>
            </a: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地点：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上海希尔顿酒店</a:t>
            </a:r>
            <a:endParaRPr lang="zh-CN" altLang="en-US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微软雅黑" charset="0"/>
              <a:sym typeface="微软雅黑" charset="0"/>
            </a:endParaRPr>
          </a:p>
          <a:p>
            <a:pPr>
              <a:lnSpc>
                <a:spcPct val="150000"/>
              </a:lnSpc>
              <a:defRPr>
                <a:uFillTx/>
              </a:defRPr>
            </a:pP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会议时间：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2018.5.29</a:t>
            </a:r>
            <a:endParaRPr lang="zh-CN" altLang="en-US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微软雅黑" charset="0"/>
              <a:sym typeface="微软雅黑" charset="0"/>
            </a:endParaRPr>
          </a:p>
          <a:p>
            <a:pPr>
              <a:lnSpc>
                <a:spcPct val="150000"/>
              </a:lnSpc>
              <a:defRPr>
                <a:uFillTx/>
              </a:defRPr>
            </a:pP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会议规模：</a:t>
            </a:r>
            <a:r>
              <a:rPr lang="en-US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650</a:t>
            </a: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人</a:t>
            </a:r>
          </a:p>
          <a:p>
            <a:pPr>
              <a:lnSpc>
                <a:spcPct val="150000"/>
              </a:lnSpc>
              <a:defRPr>
                <a:uFillTx/>
              </a:defRPr>
            </a:pP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参会人员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：酒店哥哥领导、事业</a:t>
            </a: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部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的员工与</a:t>
            </a: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行业领袖等</a:t>
            </a:r>
          </a:p>
        </p:txBody>
      </p:sp>
    </p:spTree>
    <p:extLst>
      <p:ext uri="{BB962C8B-B14F-4D97-AF65-F5344CB8AC3E}">
        <p14:creationId xmlns:p14="http://schemas.microsoft.com/office/powerpoint/2010/main" val="2640681704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12192000" cy="4572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56951" y="1595174"/>
            <a:ext cx="192219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4000" dirty="0">
                <a:solidFill>
                  <a:srgbClr val="AF93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Part </a:t>
            </a:r>
            <a:r>
              <a:rPr lang="en-US" altLang="zh-CN" sz="4000" dirty="0" smtClean="0">
                <a:solidFill>
                  <a:srgbClr val="AF93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04</a:t>
            </a:r>
            <a:endParaRPr lang="zh-CN" altLang="en-US" sz="4000" dirty="0">
              <a:solidFill>
                <a:srgbClr val="AF93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15218" y="2146582"/>
            <a:ext cx="2390398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zh-CN" altLang="en-US" sz="4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活动流程</a:t>
            </a:r>
            <a:endParaRPr lang="zh-CN" altLang="en-US" sz="40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509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14:flip dir="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H:\酒店哥哥\网站\网站\活动周边\表演.jpg"/>
          <p:cNvPicPr>
            <a:picLocks noChangeAspect="1" noChangeArrowheads="1"/>
          </p:cNvPicPr>
          <p:nvPr/>
        </p:nvPicPr>
        <p:blipFill>
          <a:blip r:embed="rId2" cstate="print"/>
          <a:srcRect r="24401"/>
          <a:stretch>
            <a:fillRect/>
          </a:stretch>
        </p:blipFill>
        <p:spPr bwMode="auto">
          <a:xfrm>
            <a:off x="335360" y="260648"/>
            <a:ext cx="11521280" cy="6336704"/>
          </a:xfrm>
          <a:prstGeom prst="rect">
            <a:avLst/>
          </a:prstGeom>
          <a:noFill/>
        </p:spPr>
      </p:pic>
      <p:sp>
        <p:nvSpPr>
          <p:cNvPr id="23555" name="灯片编号占位符 1"/>
          <p:cNvSpPr txBox="1">
            <a:spLocks noGrp="1" noChangeArrowheads="1"/>
          </p:cNvSpPr>
          <p:nvPr/>
        </p:nvSpPr>
        <p:spPr bwMode="auto">
          <a:xfrm>
            <a:off x="9380012" y="6514060"/>
            <a:ext cx="2843904" cy="47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47" tIns="50373" rIns="100747" bIns="50373"/>
          <a:lstStyle/>
          <a:p>
            <a:pPr algn="r" defTabSz="1007765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fld id="{019DEED5-34EA-470F-82E2-F0AF04EC9CDF}" type="slidenum">
              <a:rPr lang="en-US" sz="16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pPr algn="r" defTabSz="1007765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r>
              <a:rPr lang="en-US" sz="16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-</a:t>
            </a:r>
          </a:p>
        </p:txBody>
      </p:sp>
      <p:sp>
        <p:nvSpPr>
          <p:cNvPr id="23556" name="Text Box 9"/>
          <p:cNvSpPr txBox="1">
            <a:spLocks noChangeArrowheads="1"/>
          </p:cNvSpPr>
          <p:nvPr/>
        </p:nvSpPr>
        <p:spPr bwMode="auto">
          <a:xfrm>
            <a:off x="997781" y="1207363"/>
            <a:ext cx="9675657" cy="347955"/>
          </a:xfrm>
          <a:prstGeom prst="rect">
            <a:avLst/>
          </a:prstGeom>
          <a:solidFill>
            <a:schemeClr val="tx1">
              <a:alpha val="28999"/>
            </a:schemeClr>
          </a:solidFill>
          <a:ln w="9525">
            <a:noFill/>
            <a:miter lim="800000"/>
            <a:headEnd/>
            <a:tailEnd/>
          </a:ln>
        </p:spPr>
        <p:txBody>
          <a:bodyPr lIns="100747" tIns="50373" rIns="100747" bIns="50373">
            <a:spAutoFit/>
          </a:bodyPr>
          <a:lstStyle/>
          <a:p>
            <a:pPr algn="ctr" defTabSz="1007765"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墨舞</a:t>
            </a:r>
            <a:endParaRPr lang="en-US" sz="16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文本框 5"/>
          <p:cNvSpPr>
            <a:spLocks noChangeArrowheads="1"/>
          </p:cNvSpPr>
          <p:nvPr/>
        </p:nvSpPr>
        <p:spPr bwMode="auto">
          <a:xfrm>
            <a:off x="1007435" y="548680"/>
            <a:ext cx="2131269" cy="53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/>
          <a:p>
            <a:r>
              <a:rPr lang="zh-CN" altLang="en-US" sz="2700" b="1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开场节目</a:t>
            </a:r>
          </a:p>
        </p:txBody>
      </p:sp>
    </p:spTree>
    <p:extLst>
      <p:ext uri="{BB962C8B-B14F-4D97-AF65-F5344CB8AC3E}">
        <p14:creationId xmlns:p14="http://schemas.microsoft.com/office/powerpoint/2010/main" val="4253863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/>
          <a:srcRect l="1142" t="70" r="188" b="20242"/>
          <a:stretch/>
        </p:blipFill>
        <p:spPr>
          <a:xfrm>
            <a:off x="335361" y="356660"/>
            <a:ext cx="11521279" cy="626469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07435" y="548681"/>
            <a:ext cx="7313011" cy="129308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kumimoji="1" lang="zh-CN" altLang="en-US" sz="2100"/>
          </a:p>
        </p:txBody>
      </p:sp>
      <p:sp>
        <p:nvSpPr>
          <p:cNvPr id="4" name="文本框 5"/>
          <p:cNvSpPr>
            <a:spLocks noChangeArrowheads="1"/>
          </p:cNvSpPr>
          <p:nvPr/>
        </p:nvSpPr>
        <p:spPr bwMode="auto">
          <a:xfrm>
            <a:off x="1007435" y="548680"/>
            <a:ext cx="2131269" cy="53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/>
          <a:p>
            <a:r>
              <a:rPr lang="zh-CN" altLang="en-US" sz="2700" b="1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主持人开场</a:t>
            </a:r>
          </a:p>
        </p:txBody>
      </p:sp>
      <p:sp>
        <p:nvSpPr>
          <p:cNvPr id="3" name="矩形 2"/>
          <p:cNvSpPr/>
          <p:nvPr/>
        </p:nvSpPr>
        <p:spPr>
          <a:xfrm>
            <a:off x="911425" y="1028734"/>
            <a:ext cx="7310681" cy="584767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r>
              <a:rPr lang="zh-CN" altLang="en-US" sz="1500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乐曲结束后，主持人携乐队正真的指挥家共同上台，与</a:t>
            </a:r>
            <a:r>
              <a:rPr lang="en-US" altLang="zh-CN" sz="1500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BOSS</a:t>
            </a:r>
            <a:r>
              <a:rPr lang="zh-CN" altLang="en-US" sz="1500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互动；</a:t>
            </a:r>
            <a:endParaRPr lang="en-US" altLang="zh-CN" sz="1500" dirty="0">
              <a:solidFill>
                <a:schemeClr val="bg1"/>
              </a:solidFill>
              <a:latin typeface="微软雅黑"/>
              <a:ea typeface="微软雅黑"/>
              <a:cs typeface="微软雅黑"/>
            </a:endParaRPr>
          </a:p>
          <a:p>
            <a:r>
              <a:rPr lang="zh-CN" altLang="en-US" sz="1500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并向观众介绍此次表演的交响乐团及指挥家；</a:t>
            </a:r>
            <a:endParaRPr lang="en-US" altLang="zh-CN" sz="1500" dirty="0">
              <a:solidFill>
                <a:schemeClr val="bg1"/>
              </a:solidFill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17366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/>
          <a:srcRect t="10510" b="5061"/>
          <a:stretch/>
        </p:blipFill>
        <p:spPr>
          <a:xfrm>
            <a:off x="431370" y="260649"/>
            <a:ext cx="11521281" cy="6336703"/>
          </a:xfrm>
          <a:prstGeom prst="rect">
            <a:avLst/>
          </a:prstGeom>
        </p:spPr>
      </p:pic>
      <p:sp>
        <p:nvSpPr>
          <p:cNvPr id="3" name="文本框 5"/>
          <p:cNvSpPr>
            <a:spLocks noChangeArrowheads="1"/>
          </p:cNvSpPr>
          <p:nvPr/>
        </p:nvSpPr>
        <p:spPr bwMode="auto">
          <a:xfrm>
            <a:off x="4943872" y="417575"/>
            <a:ext cx="2784309" cy="533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/>
          <a:p>
            <a:r>
              <a:rPr lang="zh-CN" altLang="en-US" sz="2700" b="1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领导致辞祝酒</a:t>
            </a:r>
          </a:p>
        </p:txBody>
      </p:sp>
    </p:spTree>
    <p:extLst>
      <p:ext uri="{BB962C8B-B14F-4D97-AF65-F5344CB8AC3E}">
        <p14:creationId xmlns:p14="http://schemas.microsoft.com/office/powerpoint/2010/main" val="236331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http://pic4.58cdn.com.cn/p1/big/n_v1bl2lwtln33qvpsydzv3q.jpg"/>
          <p:cNvPicPr>
            <a:picLocks noChangeAspect="1" noChangeArrowheads="1"/>
          </p:cNvPicPr>
          <p:nvPr/>
        </p:nvPicPr>
        <p:blipFill>
          <a:blip r:embed="rId2" cstate="print"/>
          <a:srcRect t="11852"/>
          <a:stretch>
            <a:fillRect/>
          </a:stretch>
        </p:blipFill>
        <p:spPr bwMode="auto">
          <a:xfrm>
            <a:off x="335360" y="260648"/>
            <a:ext cx="11521280" cy="6210691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190676" y="206057"/>
            <a:ext cx="1631210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花式调酒表演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95298" name="AutoShape 2" descr="http://img0.imgtn.bdimg.com/it/u=1976594005,602835955&amp;fm=214&amp;gp=0.jp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95300" name="AutoShape 4" descr="http://img0.imgtn.bdimg.com/it/u=1976594005,602835955&amp;fm=214&amp;gp=0.jp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953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66633" y="4101075"/>
            <a:ext cx="3562136" cy="235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697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260648"/>
            <a:ext cx="11521280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100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http://files.toodaylab.com/2014/08/danmaku_film_20140813143904_00.jpg"/>
          <p:cNvPicPr>
            <a:picLocks noChangeAspect="1" noChangeArrowheads="1"/>
          </p:cNvPicPr>
          <p:nvPr/>
        </p:nvPicPr>
        <p:blipFill>
          <a:blip r:embed="rId2" cstate="print"/>
          <a:srcRect b="6574"/>
          <a:stretch>
            <a:fillRect/>
          </a:stretch>
        </p:blipFill>
        <p:spPr bwMode="auto">
          <a:xfrm>
            <a:off x="335360" y="260648"/>
            <a:ext cx="11521280" cy="6336704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449220" y="4711701"/>
            <a:ext cx="3529165" cy="1403457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zh-CN" altLang="en-US" sz="6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现场弹幕</a:t>
            </a:r>
            <a:endParaRPr lang="en-US" altLang="zh-CN" sz="6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008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12192000" cy="4572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56951" y="3843074"/>
            <a:ext cx="192219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4000" dirty="0">
                <a:solidFill>
                  <a:srgbClr val="AF93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Part </a:t>
            </a:r>
            <a:r>
              <a:rPr lang="en-US" altLang="zh-CN" sz="4000" dirty="0" smtClean="0">
                <a:solidFill>
                  <a:srgbClr val="AF93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05</a:t>
            </a:r>
            <a:endParaRPr lang="zh-CN" altLang="en-US" sz="4000" dirty="0">
              <a:solidFill>
                <a:srgbClr val="AF93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15218" y="4394482"/>
            <a:ext cx="2390398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zh-CN" altLang="en-US" sz="4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其他安排</a:t>
            </a:r>
            <a:endParaRPr lang="zh-CN" altLang="en-US" sz="40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217007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745589" y="294406"/>
            <a:ext cx="6358595" cy="6007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zh-CN" altLang="en-US" sz="3200" b="1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应急服务管理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54971" y="866137"/>
            <a:ext cx="5322272" cy="4360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id-ID" sz="1200" dirty="0">
                <a:solidFill>
                  <a:prstClr val="white">
                    <a:lumMod val="75000"/>
                  </a:prstClr>
                </a:solidFill>
                <a:ea typeface="Roboto" panose="02000000000000000000" pitchFamily="2" charset="0"/>
              </a:rPr>
              <a:t>Emergency service management</a:t>
            </a:r>
            <a:endParaRPr lang="en-US" sz="1200" dirty="0">
              <a:solidFill>
                <a:srgbClr val="F95647"/>
              </a:solidFill>
              <a:ea typeface="Roboto" panose="02000000000000000000" pitchFamily="2" charset="0"/>
            </a:endParaRPr>
          </a:p>
        </p:txBody>
      </p:sp>
      <p:sp>
        <p:nvSpPr>
          <p:cNvPr id="21" name="Rectangle 21"/>
          <p:cNvSpPr/>
          <p:nvPr/>
        </p:nvSpPr>
        <p:spPr>
          <a:xfrm>
            <a:off x="9817100" y="7276"/>
            <a:ext cx="2374900" cy="6850724"/>
          </a:xfrm>
          <a:prstGeom prst="rect">
            <a:avLst/>
          </a:prstGeom>
          <a:blipFill>
            <a:blip r:embed="rId3"/>
            <a:stretch>
              <a:fillRect t="-1000" r="-6000" b="-11000"/>
            </a:stretch>
          </a:blipFill>
          <a:ln w="12700" cap="flat" cmpd="sng" algn="ctr">
            <a:noFill/>
            <a:prstDash val="solid"/>
            <a:miter lim="800000"/>
          </a:ln>
          <a:effectLst>
            <a:outerShdw blurRad="342900" dist="38100" dir="13500000" algn="br" rotWithShape="0">
              <a:sysClr val="windowText" lastClr="000000">
                <a:lumMod val="50000"/>
                <a:lumOff val="50000"/>
                <a:alpha val="4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3507549" y="5960780"/>
            <a:ext cx="236756" cy="344023"/>
            <a:chOff x="-1587" y="-1587"/>
            <a:chExt cx="4211637" cy="6119812"/>
          </a:xfrm>
          <a:solidFill>
            <a:sysClr val="window" lastClr="FFFFFF"/>
          </a:solidFill>
        </p:grpSpPr>
        <p:sp>
          <p:nvSpPr>
            <p:cNvPr id="24" name="Freeform 39"/>
            <p:cNvSpPr>
              <a:spLocks noEditPoints="1"/>
            </p:cNvSpPr>
            <p:nvPr/>
          </p:nvSpPr>
          <p:spPr bwMode="auto">
            <a:xfrm>
              <a:off x="-1587" y="-1587"/>
              <a:ext cx="4211637" cy="6119812"/>
            </a:xfrm>
            <a:custGeom>
              <a:avLst/>
              <a:gdLst>
                <a:gd name="T0" fmla="*/ 560 w 1120"/>
                <a:gd name="T1" fmla="*/ 0 h 1629"/>
                <a:gd name="T2" fmla="*/ 0 w 1120"/>
                <a:gd name="T3" fmla="*/ 560 h 1629"/>
                <a:gd name="T4" fmla="*/ 256 w 1120"/>
                <a:gd name="T5" fmla="*/ 1174 h 1629"/>
                <a:gd name="T6" fmla="*/ 560 w 1120"/>
                <a:gd name="T7" fmla="*/ 1629 h 1629"/>
                <a:gd name="T8" fmla="*/ 864 w 1120"/>
                <a:gd name="T9" fmla="*/ 1175 h 1629"/>
                <a:gd name="T10" fmla="*/ 1120 w 1120"/>
                <a:gd name="T11" fmla="*/ 560 h 1629"/>
                <a:gd name="T12" fmla="*/ 560 w 1120"/>
                <a:gd name="T13" fmla="*/ 0 h 1629"/>
                <a:gd name="T14" fmla="*/ 692 w 1120"/>
                <a:gd name="T15" fmla="*/ 1383 h 1629"/>
                <a:gd name="T16" fmla="*/ 440 w 1120"/>
                <a:gd name="T17" fmla="*/ 1415 h 1629"/>
                <a:gd name="T18" fmla="*/ 409 w 1120"/>
                <a:gd name="T19" fmla="*/ 1319 h 1629"/>
                <a:gd name="T20" fmla="*/ 409 w 1120"/>
                <a:gd name="T21" fmla="*/ 1317 h 1629"/>
                <a:gd name="T22" fmla="*/ 724 w 1120"/>
                <a:gd name="T23" fmla="*/ 1278 h 1629"/>
                <a:gd name="T24" fmla="*/ 710 w 1120"/>
                <a:gd name="T25" fmla="*/ 1323 h 1629"/>
                <a:gd name="T26" fmla="*/ 692 w 1120"/>
                <a:gd name="T27" fmla="*/ 1383 h 1629"/>
                <a:gd name="T28" fmla="*/ 394 w 1120"/>
                <a:gd name="T29" fmla="*/ 1268 h 1629"/>
                <a:gd name="T30" fmla="*/ 363 w 1120"/>
                <a:gd name="T31" fmla="*/ 1171 h 1629"/>
                <a:gd name="T32" fmla="*/ 758 w 1120"/>
                <a:gd name="T33" fmla="*/ 1171 h 1629"/>
                <a:gd name="T34" fmla="*/ 740 w 1120"/>
                <a:gd name="T35" fmla="*/ 1225 h 1629"/>
                <a:gd name="T36" fmla="*/ 394 w 1120"/>
                <a:gd name="T37" fmla="*/ 1268 h 1629"/>
                <a:gd name="T38" fmla="*/ 560 w 1120"/>
                <a:gd name="T39" fmla="*/ 1527 h 1629"/>
                <a:gd name="T40" fmla="*/ 458 w 1120"/>
                <a:gd name="T41" fmla="*/ 1464 h 1629"/>
                <a:gd name="T42" fmla="*/ 674 w 1120"/>
                <a:gd name="T43" fmla="*/ 1437 h 1629"/>
                <a:gd name="T44" fmla="*/ 560 w 1120"/>
                <a:gd name="T45" fmla="*/ 1527 h 1629"/>
                <a:gd name="T46" fmla="*/ 798 w 1120"/>
                <a:gd name="T47" fmla="*/ 1069 h 1629"/>
                <a:gd name="T48" fmla="*/ 323 w 1120"/>
                <a:gd name="T49" fmla="*/ 1069 h 1629"/>
                <a:gd name="T50" fmla="*/ 237 w 1120"/>
                <a:gd name="T51" fmla="*/ 905 h 1629"/>
                <a:gd name="T52" fmla="*/ 102 w 1120"/>
                <a:gd name="T53" fmla="*/ 560 h 1629"/>
                <a:gd name="T54" fmla="*/ 560 w 1120"/>
                <a:gd name="T55" fmla="*/ 102 h 1629"/>
                <a:gd name="T56" fmla="*/ 1018 w 1120"/>
                <a:gd name="T57" fmla="*/ 560 h 1629"/>
                <a:gd name="T58" fmla="*/ 883 w 1120"/>
                <a:gd name="T59" fmla="*/ 906 h 1629"/>
                <a:gd name="T60" fmla="*/ 798 w 1120"/>
                <a:gd name="T61" fmla="*/ 1069 h 1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20" h="1629">
                  <a:moveTo>
                    <a:pt x="560" y="0"/>
                  </a:moveTo>
                  <a:cubicBezTo>
                    <a:pt x="251" y="0"/>
                    <a:pt x="0" y="251"/>
                    <a:pt x="0" y="560"/>
                  </a:cubicBezTo>
                  <a:cubicBezTo>
                    <a:pt x="0" y="765"/>
                    <a:pt x="188" y="983"/>
                    <a:pt x="256" y="1174"/>
                  </a:cubicBezTo>
                  <a:cubicBezTo>
                    <a:pt x="358" y="1459"/>
                    <a:pt x="347" y="1629"/>
                    <a:pt x="560" y="1629"/>
                  </a:cubicBezTo>
                  <a:cubicBezTo>
                    <a:pt x="776" y="1629"/>
                    <a:pt x="762" y="1459"/>
                    <a:pt x="864" y="1175"/>
                  </a:cubicBezTo>
                  <a:cubicBezTo>
                    <a:pt x="932" y="983"/>
                    <a:pt x="1120" y="764"/>
                    <a:pt x="1120" y="560"/>
                  </a:cubicBezTo>
                  <a:cubicBezTo>
                    <a:pt x="1120" y="251"/>
                    <a:pt x="869" y="0"/>
                    <a:pt x="560" y="0"/>
                  </a:cubicBezTo>
                  <a:close/>
                  <a:moveTo>
                    <a:pt x="692" y="1383"/>
                  </a:moveTo>
                  <a:cubicBezTo>
                    <a:pt x="440" y="1415"/>
                    <a:pt x="440" y="1415"/>
                    <a:pt x="440" y="1415"/>
                  </a:cubicBezTo>
                  <a:cubicBezTo>
                    <a:pt x="431" y="1389"/>
                    <a:pt x="421" y="1358"/>
                    <a:pt x="409" y="1319"/>
                  </a:cubicBezTo>
                  <a:cubicBezTo>
                    <a:pt x="409" y="1318"/>
                    <a:pt x="409" y="1318"/>
                    <a:pt x="409" y="1317"/>
                  </a:cubicBezTo>
                  <a:cubicBezTo>
                    <a:pt x="724" y="1278"/>
                    <a:pt x="724" y="1278"/>
                    <a:pt x="724" y="1278"/>
                  </a:cubicBezTo>
                  <a:cubicBezTo>
                    <a:pt x="719" y="1293"/>
                    <a:pt x="714" y="1309"/>
                    <a:pt x="710" y="1323"/>
                  </a:cubicBezTo>
                  <a:cubicBezTo>
                    <a:pt x="704" y="1346"/>
                    <a:pt x="698" y="1365"/>
                    <a:pt x="692" y="1383"/>
                  </a:cubicBezTo>
                  <a:close/>
                  <a:moveTo>
                    <a:pt x="394" y="1268"/>
                  </a:moveTo>
                  <a:cubicBezTo>
                    <a:pt x="385" y="1237"/>
                    <a:pt x="374" y="1205"/>
                    <a:pt x="363" y="1171"/>
                  </a:cubicBezTo>
                  <a:cubicBezTo>
                    <a:pt x="758" y="1171"/>
                    <a:pt x="758" y="1171"/>
                    <a:pt x="758" y="1171"/>
                  </a:cubicBezTo>
                  <a:cubicBezTo>
                    <a:pt x="752" y="1189"/>
                    <a:pt x="745" y="1208"/>
                    <a:pt x="740" y="1225"/>
                  </a:cubicBezTo>
                  <a:lnTo>
                    <a:pt x="394" y="1268"/>
                  </a:lnTo>
                  <a:close/>
                  <a:moveTo>
                    <a:pt x="560" y="1527"/>
                  </a:moveTo>
                  <a:cubicBezTo>
                    <a:pt x="508" y="1527"/>
                    <a:pt x="485" y="1521"/>
                    <a:pt x="458" y="1464"/>
                  </a:cubicBezTo>
                  <a:cubicBezTo>
                    <a:pt x="674" y="1437"/>
                    <a:pt x="674" y="1437"/>
                    <a:pt x="674" y="1437"/>
                  </a:cubicBezTo>
                  <a:cubicBezTo>
                    <a:pt x="643" y="1521"/>
                    <a:pt x="620" y="1527"/>
                    <a:pt x="560" y="1527"/>
                  </a:cubicBezTo>
                  <a:close/>
                  <a:moveTo>
                    <a:pt x="798" y="1069"/>
                  </a:moveTo>
                  <a:cubicBezTo>
                    <a:pt x="323" y="1069"/>
                    <a:pt x="323" y="1069"/>
                    <a:pt x="323" y="1069"/>
                  </a:cubicBezTo>
                  <a:cubicBezTo>
                    <a:pt x="297" y="1014"/>
                    <a:pt x="267" y="959"/>
                    <a:pt x="237" y="905"/>
                  </a:cubicBezTo>
                  <a:cubicBezTo>
                    <a:pt x="170" y="786"/>
                    <a:pt x="102" y="664"/>
                    <a:pt x="102" y="560"/>
                  </a:cubicBezTo>
                  <a:cubicBezTo>
                    <a:pt x="102" y="307"/>
                    <a:pt x="307" y="102"/>
                    <a:pt x="560" y="102"/>
                  </a:cubicBezTo>
                  <a:cubicBezTo>
                    <a:pt x="813" y="102"/>
                    <a:pt x="1018" y="307"/>
                    <a:pt x="1018" y="560"/>
                  </a:cubicBezTo>
                  <a:cubicBezTo>
                    <a:pt x="1018" y="663"/>
                    <a:pt x="949" y="786"/>
                    <a:pt x="883" y="906"/>
                  </a:cubicBezTo>
                  <a:cubicBezTo>
                    <a:pt x="853" y="960"/>
                    <a:pt x="823" y="1014"/>
                    <a:pt x="798" y="1069"/>
                  </a:cubicBezTo>
                  <a:close/>
                </a:path>
              </a:pathLst>
            </a:custGeom>
            <a:solidFill>
              <a:srgbClr val="FAC1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40"/>
            <p:cNvSpPr>
              <a:spLocks/>
            </p:cNvSpPr>
            <p:nvPr/>
          </p:nvSpPr>
          <p:spPr bwMode="auto">
            <a:xfrm>
              <a:off x="957263" y="955675"/>
              <a:ext cx="1239837" cy="1239837"/>
            </a:xfrm>
            <a:custGeom>
              <a:avLst/>
              <a:gdLst>
                <a:gd name="T0" fmla="*/ 305 w 330"/>
                <a:gd name="T1" fmla="*/ 0 h 330"/>
                <a:gd name="T2" fmla="*/ 0 w 330"/>
                <a:gd name="T3" fmla="*/ 305 h 330"/>
                <a:gd name="T4" fmla="*/ 25 w 330"/>
                <a:gd name="T5" fmla="*/ 330 h 330"/>
                <a:gd name="T6" fmla="*/ 50 w 330"/>
                <a:gd name="T7" fmla="*/ 305 h 330"/>
                <a:gd name="T8" fmla="*/ 305 w 330"/>
                <a:gd name="T9" fmla="*/ 50 h 330"/>
                <a:gd name="T10" fmla="*/ 330 w 330"/>
                <a:gd name="T11" fmla="*/ 25 h 330"/>
                <a:gd name="T12" fmla="*/ 305 w 330"/>
                <a:gd name="T13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0" h="330">
                  <a:moveTo>
                    <a:pt x="305" y="0"/>
                  </a:moveTo>
                  <a:cubicBezTo>
                    <a:pt x="137" y="0"/>
                    <a:pt x="0" y="137"/>
                    <a:pt x="0" y="305"/>
                  </a:cubicBezTo>
                  <a:cubicBezTo>
                    <a:pt x="0" y="319"/>
                    <a:pt x="11" y="330"/>
                    <a:pt x="25" y="330"/>
                  </a:cubicBezTo>
                  <a:cubicBezTo>
                    <a:pt x="39" y="330"/>
                    <a:pt x="50" y="319"/>
                    <a:pt x="50" y="305"/>
                  </a:cubicBezTo>
                  <a:cubicBezTo>
                    <a:pt x="50" y="165"/>
                    <a:pt x="165" y="50"/>
                    <a:pt x="305" y="50"/>
                  </a:cubicBezTo>
                  <a:cubicBezTo>
                    <a:pt x="319" y="50"/>
                    <a:pt x="330" y="39"/>
                    <a:pt x="330" y="25"/>
                  </a:cubicBezTo>
                  <a:cubicBezTo>
                    <a:pt x="330" y="11"/>
                    <a:pt x="319" y="0"/>
                    <a:pt x="3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4641250" y="5971668"/>
            <a:ext cx="306205" cy="306083"/>
            <a:chOff x="0" y="1588"/>
            <a:chExt cx="4016375" cy="4014787"/>
          </a:xfrm>
          <a:solidFill>
            <a:sysClr val="window" lastClr="FFFFFF"/>
          </a:solidFill>
        </p:grpSpPr>
        <p:sp>
          <p:nvSpPr>
            <p:cNvPr id="27" name="Freeform 48"/>
            <p:cNvSpPr>
              <a:spLocks noEditPoints="1"/>
            </p:cNvSpPr>
            <p:nvPr/>
          </p:nvSpPr>
          <p:spPr bwMode="auto">
            <a:xfrm>
              <a:off x="0" y="1588"/>
              <a:ext cx="4016375" cy="4014787"/>
            </a:xfrm>
            <a:custGeom>
              <a:avLst/>
              <a:gdLst>
                <a:gd name="T0" fmla="*/ 690 w 1068"/>
                <a:gd name="T1" fmla="*/ 335 h 1068"/>
                <a:gd name="T2" fmla="*/ 534 w 1068"/>
                <a:gd name="T3" fmla="*/ 0 h 1068"/>
                <a:gd name="T4" fmla="*/ 301 w 1068"/>
                <a:gd name="T5" fmla="*/ 342 h 1068"/>
                <a:gd name="T6" fmla="*/ 267 w 1068"/>
                <a:gd name="T7" fmla="*/ 360 h 1068"/>
                <a:gd name="T8" fmla="*/ 100 w 1068"/>
                <a:gd name="T9" fmla="*/ 334 h 1068"/>
                <a:gd name="T10" fmla="*/ 0 w 1068"/>
                <a:gd name="T11" fmla="*/ 968 h 1068"/>
                <a:gd name="T12" fmla="*/ 201 w 1068"/>
                <a:gd name="T13" fmla="*/ 1068 h 1068"/>
                <a:gd name="T14" fmla="*/ 291 w 1068"/>
                <a:gd name="T15" fmla="*/ 1011 h 1068"/>
                <a:gd name="T16" fmla="*/ 301 w 1068"/>
                <a:gd name="T17" fmla="*/ 1013 h 1068"/>
                <a:gd name="T18" fmla="*/ 635 w 1068"/>
                <a:gd name="T19" fmla="*/ 1068 h 1068"/>
                <a:gd name="T20" fmla="*/ 937 w 1068"/>
                <a:gd name="T21" fmla="*/ 1004 h 1068"/>
                <a:gd name="T22" fmla="*/ 952 w 1068"/>
                <a:gd name="T23" fmla="*/ 909 h 1068"/>
                <a:gd name="T24" fmla="*/ 1007 w 1068"/>
                <a:gd name="T25" fmla="*/ 732 h 1068"/>
                <a:gd name="T26" fmla="*/ 1039 w 1068"/>
                <a:gd name="T27" fmla="*/ 560 h 1068"/>
                <a:gd name="T28" fmla="*/ 1068 w 1068"/>
                <a:gd name="T29" fmla="*/ 481 h 1068"/>
                <a:gd name="T30" fmla="*/ 974 w 1068"/>
                <a:gd name="T31" fmla="*/ 349 h 1068"/>
                <a:gd name="T32" fmla="*/ 201 w 1068"/>
                <a:gd name="T33" fmla="*/ 1001 h 1068"/>
                <a:gd name="T34" fmla="*/ 67 w 1068"/>
                <a:gd name="T35" fmla="*/ 968 h 1068"/>
                <a:gd name="T36" fmla="*/ 100 w 1068"/>
                <a:gd name="T37" fmla="*/ 401 h 1068"/>
                <a:gd name="T38" fmla="*/ 234 w 1068"/>
                <a:gd name="T39" fmla="*/ 434 h 1068"/>
                <a:gd name="T40" fmla="*/ 1001 w 1068"/>
                <a:gd name="T41" fmla="*/ 485 h 1068"/>
                <a:gd name="T42" fmla="*/ 868 w 1068"/>
                <a:gd name="T43" fmla="*/ 534 h 1068"/>
                <a:gd name="T44" fmla="*/ 868 w 1068"/>
                <a:gd name="T45" fmla="*/ 567 h 1068"/>
                <a:gd name="T46" fmla="*/ 986 w 1068"/>
                <a:gd name="T47" fmla="*/ 629 h 1068"/>
                <a:gd name="T48" fmla="*/ 835 w 1068"/>
                <a:gd name="T49" fmla="*/ 701 h 1068"/>
                <a:gd name="T50" fmla="*/ 835 w 1068"/>
                <a:gd name="T51" fmla="*/ 734 h 1068"/>
                <a:gd name="T52" fmla="*/ 944 w 1068"/>
                <a:gd name="T53" fmla="*/ 803 h 1068"/>
                <a:gd name="T54" fmla="*/ 801 w 1068"/>
                <a:gd name="T55" fmla="*/ 868 h 1068"/>
                <a:gd name="T56" fmla="*/ 801 w 1068"/>
                <a:gd name="T57" fmla="*/ 901 h 1068"/>
                <a:gd name="T58" fmla="*/ 888 w 1068"/>
                <a:gd name="T59" fmla="*/ 948 h 1068"/>
                <a:gd name="T60" fmla="*/ 818 w 1068"/>
                <a:gd name="T61" fmla="*/ 1001 h 1068"/>
                <a:gd name="T62" fmla="*/ 450 w 1068"/>
                <a:gd name="T63" fmla="*/ 980 h 1068"/>
                <a:gd name="T64" fmla="*/ 268 w 1068"/>
                <a:gd name="T65" fmla="*/ 914 h 1068"/>
                <a:gd name="T66" fmla="*/ 294 w 1068"/>
                <a:gd name="T67" fmla="*/ 418 h 1068"/>
                <a:gd name="T68" fmla="*/ 501 w 1068"/>
                <a:gd name="T69" fmla="*/ 100 h 1068"/>
                <a:gd name="T70" fmla="*/ 632 w 1068"/>
                <a:gd name="T71" fmla="*/ 225 h 1068"/>
                <a:gd name="T72" fmla="*/ 962 w 1068"/>
                <a:gd name="T73" fmla="*/ 413 h 1068"/>
                <a:gd name="T74" fmla="*/ 1001 w 1068"/>
                <a:gd name="T75" fmla="*/ 485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68" h="1068">
                  <a:moveTo>
                    <a:pt x="974" y="349"/>
                  </a:moveTo>
                  <a:cubicBezTo>
                    <a:pt x="932" y="339"/>
                    <a:pt x="834" y="339"/>
                    <a:pt x="690" y="335"/>
                  </a:cubicBezTo>
                  <a:cubicBezTo>
                    <a:pt x="697" y="304"/>
                    <a:pt x="699" y="275"/>
                    <a:pt x="699" y="225"/>
                  </a:cubicBezTo>
                  <a:cubicBezTo>
                    <a:pt x="699" y="105"/>
                    <a:pt x="611" y="0"/>
                    <a:pt x="534" y="0"/>
                  </a:cubicBezTo>
                  <a:cubicBezTo>
                    <a:pt x="480" y="0"/>
                    <a:pt x="435" y="45"/>
                    <a:pt x="434" y="99"/>
                  </a:cubicBezTo>
                  <a:cubicBezTo>
                    <a:pt x="433" y="167"/>
                    <a:pt x="413" y="283"/>
                    <a:pt x="301" y="342"/>
                  </a:cubicBezTo>
                  <a:cubicBezTo>
                    <a:pt x="292" y="346"/>
                    <a:pt x="269" y="357"/>
                    <a:pt x="265" y="359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50" y="345"/>
                    <a:pt x="225" y="334"/>
                    <a:pt x="201" y="334"/>
                  </a:cubicBezTo>
                  <a:cubicBezTo>
                    <a:pt x="100" y="334"/>
                    <a:pt x="100" y="334"/>
                    <a:pt x="100" y="334"/>
                  </a:cubicBezTo>
                  <a:cubicBezTo>
                    <a:pt x="45" y="334"/>
                    <a:pt x="0" y="379"/>
                    <a:pt x="0" y="434"/>
                  </a:cubicBezTo>
                  <a:cubicBezTo>
                    <a:pt x="0" y="968"/>
                    <a:pt x="0" y="968"/>
                    <a:pt x="0" y="968"/>
                  </a:cubicBezTo>
                  <a:cubicBezTo>
                    <a:pt x="0" y="1023"/>
                    <a:pt x="45" y="1068"/>
                    <a:pt x="100" y="1068"/>
                  </a:cubicBezTo>
                  <a:cubicBezTo>
                    <a:pt x="201" y="1068"/>
                    <a:pt x="201" y="1068"/>
                    <a:pt x="201" y="1068"/>
                  </a:cubicBezTo>
                  <a:cubicBezTo>
                    <a:pt x="240" y="1068"/>
                    <a:pt x="273" y="1044"/>
                    <a:pt x="290" y="1010"/>
                  </a:cubicBezTo>
                  <a:cubicBezTo>
                    <a:pt x="290" y="1011"/>
                    <a:pt x="291" y="1011"/>
                    <a:pt x="291" y="1011"/>
                  </a:cubicBezTo>
                  <a:cubicBezTo>
                    <a:pt x="293" y="1011"/>
                    <a:pt x="296" y="1012"/>
                    <a:pt x="299" y="1013"/>
                  </a:cubicBezTo>
                  <a:cubicBezTo>
                    <a:pt x="300" y="1013"/>
                    <a:pt x="300" y="1013"/>
                    <a:pt x="301" y="1013"/>
                  </a:cubicBezTo>
                  <a:cubicBezTo>
                    <a:pt x="320" y="1018"/>
                    <a:pt x="357" y="1027"/>
                    <a:pt x="436" y="1045"/>
                  </a:cubicBezTo>
                  <a:cubicBezTo>
                    <a:pt x="453" y="1049"/>
                    <a:pt x="542" y="1068"/>
                    <a:pt x="635" y="1068"/>
                  </a:cubicBezTo>
                  <a:cubicBezTo>
                    <a:pt x="818" y="1068"/>
                    <a:pt x="818" y="1068"/>
                    <a:pt x="818" y="1068"/>
                  </a:cubicBezTo>
                  <a:cubicBezTo>
                    <a:pt x="873" y="1068"/>
                    <a:pt x="913" y="1047"/>
                    <a:pt x="937" y="1004"/>
                  </a:cubicBezTo>
                  <a:cubicBezTo>
                    <a:pt x="938" y="1003"/>
                    <a:pt x="945" y="988"/>
                    <a:pt x="952" y="968"/>
                  </a:cubicBezTo>
                  <a:cubicBezTo>
                    <a:pt x="956" y="952"/>
                    <a:pt x="958" y="931"/>
                    <a:pt x="952" y="909"/>
                  </a:cubicBezTo>
                  <a:cubicBezTo>
                    <a:pt x="988" y="884"/>
                    <a:pt x="1000" y="847"/>
                    <a:pt x="1007" y="823"/>
                  </a:cubicBezTo>
                  <a:cubicBezTo>
                    <a:pt x="1020" y="783"/>
                    <a:pt x="1016" y="753"/>
                    <a:pt x="1007" y="732"/>
                  </a:cubicBezTo>
                  <a:cubicBezTo>
                    <a:pt x="1027" y="713"/>
                    <a:pt x="1045" y="684"/>
                    <a:pt x="1052" y="640"/>
                  </a:cubicBezTo>
                  <a:cubicBezTo>
                    <a:pt x="1056" y="612"/>
                    <a:pt x="1052" y="584"/>
                    <a:pt x="1039" y="560"/>
                  </a:cubicBezTo>
                  <a:cubicBezTo>
                    <a:pt x="1058" y="539"/>
                    <a:pt x="1066" y="513"/>
                    <a:pt x="1067" y="488"/>
                  </a:cubicBezTo>
                  <a:cubicBezTo>
                    <a:pt x="1068" y="481"/>
                    <a:pt x="1068" y="481"/>
                    <a:pt x="1068" y="481"/>
                  </a:cubicBezTo>
                  <a:cubicBezTo>
                    <a:pt x="1068" y="476"/>
                    <a:pt x="1068" y="474"/>
                    <a:pt x="1068" y="464"/>
                  </a:cubicBezTo>
                  <a:cubicBezTo>
                    <a:pt x="1068" y="422"/>
                    <a:pt x="1039" y="368"/>
                    <a:pt x="974" y="349"/>
                  </a:cubicBezTo>
                  <a:close/>
                  <a:moveTo>
                    <a:pt x="234" y="968"/>
                  </a:moveTo>
                  <a:cubicBezTo>
                    <a:pt x="234" y="986"/>
                    <a:pt x="219" y="1001"/>
                    <a:pt x="201" y="1001"/>
                  </a:cubicBezTo>
                  <a:cubicBezTo>
                    <a:pt x="100" y="1001"/>
                    <a:pt x="100" y="1001"/>
                    <a:pt x="100" y="1001"/>
                  </a:cubicBezTo>
                  <a:cubicBezTo>
                    <a:pt x="82" y="1001"/>
                    <a:pt x="67" y="986"/>
                    <a:pt x="67" y="968"/>
                  </a:cubicBezTo>
                  <a:cubicBezTo>
                    <a:pt x="67" y="434"/>
                    <a:pt x="67" y="434"/>
                    <a:pt x="67" y="434"/>
                  </a:cubicBezTo>
                  <a:cubicBezTo>
                    <a:pt x="67" y="415"/>
                    <a:pt x="82" y="401"/>
                    <a:pt x="100" y="401"/>
                  </a:cubicBezTo>
                  <a:cubicBezTo>
                    <a:pt x="201" y="401"/>
                    <a:pt x="201" y="401"/>
                    <a:pt x="201" y="401"/>
                  </a:cubicBezTo>
                  <a:cubicBezTo>
                    <a:pt x="219" y="401"/>
                    <a:pt x="234" y="415"/>
                    <a:pt x="234" y="434"/>
                  </a:cubicBezTo>
                  <a:lnTo>
                    <a:pt x="234" y="968"/>
                  </a:lnTo>
                  <a:close/>
                  <a:moveTo>
                    <a:pt x="1001" y="485"/>
                  </a:moveTo>
                  <a:cubicBezTo>
                    <a:pt x="1000" y="502"/>
                    <a:pt x="993" y="534"/>
                    <a:pt x="935" y="534"/>
                  </a:cubicBezTo>
                  <a:cubicBezTo>
                    <a:pt x="885" y="534"/>
                    <a:pt x="868" y="534"/>
                    <a:pt x="868" y="534"/>
                  </a:cubicBezTo>
                  <a:cubicBezTo>
                    <a:pt x="859" y="534"/>
                    <a:pt x="851" y="541"/>
                    <a:pt x="851" y="551"/>
                  </a:cubicBezTo>
                  <a:cubicBezTo>
                    <a:pt x="851" y="560"/>
                    <a:pt x="859" y="567"/>
                    <a:pt x="868" y="567"/>
                  </a:cubicBezTo>
                  <a:cubicBezTo>
                    <a:pt x="868" y="567"/>
                    <a:pt x="883" y="567"/>
                    <a:pt x="933" y="567"/>
                  </a:cubicBezTo>
                  <a:cubicBezTo>
                    <a:pt x="983" y="567"/>
                    <a:pt x="989" y="609"/>
                    <a:pt x="986" y="629"/>
                  </a:cubicBezTo>
                  <a:cubicBezTo>
                    <a:pt x="982" y="654"/>
                    <a:pt x="970" y="701"/>
                    <a:pt x="914" y="701"/>
                  </a:cubicBezTo>
                  <a:cubicBezTo>
                    <a:pt x="858" y="701"/>
                    <a:pt x="835" y="701"/>
                    <a:pt x="835" y="701"/>
                  </a:cubicBezTo>
                  <a:cubicBezTo>
                    <a:pt x="825" y="701"/>
                    <a:pt x="818" y="708"/>
                    <a:pt x="818" y="718"/>
                  </a:cubicBezTo>
                  <a:cubicBezTo>
                    <a:pt x="818" y="727"/>
                    <a:pt x="825" y="734"/>
                    <a:pt x="835" y="734"/>
                  </a:cubicBezTo>
                  <a:cubicBezTo>
                    <a:pt x="835" y="734"/>
                    <a:pt x="874" y="734"/>
                    <a:pt x="900" y="734"/>
                  </a:cubicBezTo>
                  <a:cubicBezTo>
                    <a:pt x="957" y="734"/>
                    <a:pt x="952" y="777"/>
                    <a:pt x="944" y="803"/>
                  </a:cubicBezTo>
                  <a:cubicBezTo>
                    <a:pt x="933" y="837"/>
                    <a:pt x="926" y="868"/>
                    <a:pt x="856" y="868"/>
                  </a:cubicBezTo>
                  <a:cubicBezTo>
                    <a:pt x="831" y="868"/>
                    <a:pt x="801" y="868"/>
                    <a:pt x="801" y="868"/>
                  </a:cubicBezTo>
                  <a:cubicBezTo>
                    <a:pt x="792" y="868"/>
                    <a:pt x="784" y="875"/>
                    <a:pt x="784" y="884"/>
                  </a:cubicBezTo>
                  <a:cubicBezTo>
                    <a:pt x="784" y="894"/>
                    <a:pt x="792" y="901"/>
                    <a:pt x="801" y="901"/>
                  </a:cubicBezTo>
                  <a:cubicBezTo>
                    <a:pt x="801" y="901"/>
                    <a:pt x="824" y="901"/>
                    <a:pt x="853" y="901"/>
                  </a:cubicBezTo>
                  <a:cubicBezTo>
                    <a:pt x="890" y="901"/>
                    <a:pt x="892" y="936"/>
                    <a:pt x="888" y="948"/>
                  </a:cubicBezTo>
                  <a:cubicBezTo>
                    <a:pt x="884" y="962"/>
                    <a:pt x="879" y="972"/>
                    <a:pt x="878" y="972"/>
                  </a:cubicBezTo>
                  <a:cubicBezTo>
                    <a:pt x="868" y="990"/>
                    <a:pt x="852" y="1001"/>
                    <a:pt x="818" y="1001"/>
                  </a:cubicBezTo>
                  <a:cubicBezTo>
                    <a:pt x="635" y="1001"/>
                    <a:pt x="635" y="1001"/>
                    <a:pt x="635" y="1001"/>
                  </a:cubicBezTo>
                  <a:cubicBezTo>
                    <a:pt x="544" y="1001"/>
                    <a:pt x="453" y="980"/>
                    <a:pt x="450" y="980"/>
                  </a:cubicBezTo>
                  <a:cubicBezTo>
                    <a:pt x="312" y="948"/>
                    <a:pt x="304" y="946"/>
                    <a:pt x="296" y="943"/>
                  </a:cubicBezTo>
                  <a:cubicBezTo>
                    <a:pt x="296" y="943"/>
                    <a:pt x="268" y="938"/>
                    <a:pt x="268" y="914"/>
                  </a:cubicBezTo>
                  <a:cubicBezTo>
                    <a:pt x="267" y="453"/>
                    <a:pt x="267" y="453"/>
                    <a:pt x="267" y="453"/>
                  </a:cubicBezTo>
                  <a:cubicBezTo>
                    <a:pt x="267" y="437"/>
                    <a:pt x="277" y="423"/>
                    <a:pt x="294" y="418"/>
                  </a:cubicBezTo>
                  <a:cubicBezTo>
                    <a:pt x="296" y="417"/>
                    <a:pt x="299" y="416"/>
                    <a:pt x="301" y="415"/>
                  </a:cubicBezTo>
                  <a:cubicBezTo>
                    <a:pt x="453" y="352"/>
                    <a:pt x="500" y="214"/>
                    <a:pt x="501" y="100"/>
                  </a:cubicBezTo>
                  <a:cubicBezTo>
                    <a:pt x="501" y="84"/>
                    <a:pt x="513" y="67"/>
                    <a:pt x="534" y="67"/>
                  </a:cubicBezTo>
                  <a:cubicBezTo>
                    <a:pt x="570" y="67"/>
                    <a:pt x="632" y="138"/>
                    <a:pt x="632" y="225"/>
                  </a:cubicBezTo>
                  <a:cubicBezTo>
                    <a:pt x="632" y="304"/>
                    <a:pt x="629" y="318"/>
                    <a:pt x="601" y="401"/>
                  </a:cubicBezTo>
                  <a:cubicBezTo>
                    <a:pt x="935" y="401"/>
                    <a:pt x="932" y="405"/>
                    <a:pt x="962" y="413"/>
                  </a:cubicBezTo>
                  <a:cubicBezTo>
                    <a:pt x="998" y="423"/>
                    <a:pt x="1002" y="454"/>
                    <a:pt x="1002" y="464"/>
                  </a:cubicBezTo>
                  <a:cubicBezTo>
                    <a:pt x="1002" y="476"/>
                    <a:pt x="1001" y="474"/>
                    <a:pt x="1001" y="485"/>
                  </a:cubicBezTo>
                  <a:close/>
                </a:path>
              </a:pathLst>
            </a:custGeom>
            <a:solidFill>
              <a:srgbClr val="F95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49"/>
            <p:cNvSpPr>
              <a:spLocks noEditPoints="1"/>
            </p:cNvSpPr>
            <p:nvPr/>
          </p:nvSpPr>
          <p:spPr bwMode="auto">
            <a:xfrm>
              <a:off x="376238" y="3263900"/>
              <a:ext cx="379413" cy="376237"/>
            </a:xfrm>
            <a:custGeom>
              <a:avLst/>
              <a:gdLst>
                <a:gd name="T0" fmla="*/ 50 w 101"/>
                <a:gd name="T1" fmla="*/ 0 h 100"/>
                <a:gd name="T2" fmla="*/ 0 w 101"/>
                <a:gd name="T3" fmla="*/ 50 h 100"/>
                <a:gd name="T4" fmla="*/ 50 w 101"/>
                <a:gd name="T5" fmla="*/ 100 h 100"/>
                <a:gd name="T6" fmla="*/ 101 w 101"/>
                <a:gd name="T7" fmla="*/ 50 h 100"/>
                <a:gd name="T8" fmla="*/ 50 w 101"/>
                <a:gd name="T9" fmla="*/ 0 h 100"/>
                <a:gd name="T10" fmla="*/ 50 w 101"/>
                <a:gd name="T11" fmla="*/ 67 h 100"/>
                <a:gd name="T12" fmla="*/ 34 w 101"/>
                <a:gd name="T13" fmla="*/ 50 h 100"/>
                <a:gd name="T14" fmla="*/ 50 w 101"/>
                <a:gd name="T15" fmla="*/ 33 h 100"/>
                <a:gd name="T16" fmla="*/ 67 w 101"/>
                <a:gd name="T17" fmla="*/ 50 h 100"/>
                <a:gd name="T18" fmla="*/ 50 w 101"/>
                <a:gd name="T19" fmla="*/ 6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1" h="100">
                  <a:moveTo>
                    <a:pt x="50" y="0"/>
                  </a:moveTo>
                  <a:cubicBezTo>
                    <a:pt x="23" y="0"/>
                    <a:pt x="0" y="22"/>
                    <a:pt x="0" y="50"/>
                  </a:cubicBezTo>
                  <a:cubicBezTo>
                    <a:pt x="0" y="77"/>
                    <a:pt x="23" y="100"/>
                    <a:pt x="50" y="100"/>
                  </a:cubicBezTo>
                  <a:cubicBezTo>
                    <a:pt x="78" y="100"/>
                    <a:pt x="101" y="77"/>
                    <a:pt x="101" y="50"/>
                  </a:cubicBezTo>
                  <a:cubicBezTo>
                    <a:pt x="101" y="22"/>
                    <a:pt x="78" y="0"/>
                    <a:pt x="50" y="0"/>
                  </a:cubicBezTo>
                  <a:close/>
                  <a:moveTo>
                    <a:pt x="50" y="67"/>
                  </a:moveTo>
                  <a:cubicBezTo>
                    <a:pt x="41" y="67"/>
                    <a:pt x="34" y="59"/>
                    <a:pt x="34" y="50"/>
                  </a:cubicBezTo>
                  <a:cubicBezTo>
                    <a:pt x="34" y="41"/>
                    <a:pt x="41" y="33"/>
                    <a:pt x="50" y="33"/>
                  </a:cubicBezTo>
                  <a:cubicBezTo>
                    <a:pt x="60" y="33"/>
                    <a:pt x="67" y="41"/>
                    <a:pt x="67" y="50"/>
                  </a:cubicBezTo>
                  <a:cubicBezTo>
                    <a:pt x="67" y="59"/>
                    <a:pt x="60" y="67"/>
                    <a:pt x="50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1092668" y="5946266"/>
            <a:ext cx="375481" cy="323881"/>
            <a:chOff x="-838477" y="-486708"/>
            <a:chExt cx="4632324" cy="3995738"/>
          </a:xfrm>
          <a:solidFill>
            <a:sysClr val="window" lastClr="FFFFFF"/>
          </a:solidFill>
        </p:grpSpPr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-838477" y="-486708"/>
              <a:ext cx="4632324" cy="3995738"/>
            </a:xfrm>
            <a:custGeom>
              <a:avLst/>
              <a:gdLst>
                <a:gd name="T0" fmla="*/ 1096 w 1232"/>
                <a:gd name="T1" fmla="*/ 134 h 1062"/>
                <a:gd name="T2" fmla="*/ 616 w 1232"/>
                <a:gd name="T3" fmla="*/ 123 h 1062"/>
                <a:gd name="T4" fmla="*/ 136 w 1232"/>
                <a:gd name="T5" fmla="*/ 134 h 1062"/>
                <a:gd name="T6" fmla="*/ 136 w 1232"/>
                <a:gd name="T7" fmla="*/ 622 h 1062"/>
                <a:gd name="T8" fmla="*/ 538 w 1232"/>
                <a:gd name="T9" fmla="*/ 1020 h 1062"/>
                <a:gd name="T10" fmla="*/ 694 w 1232"/>
                <a:gd name="T11" fmla="*/ 1020 h 1062"/>
                <a:gd name="T12" fmla="*/ 1096 w 1232"/>
                <a:gd name="T13" fmla="*/ 622 h 1062"/>
                <a:gd name="T14" fmla="*/ 1096 w 1232"/>
                <a:gd name="T15" fmla="*/ 134 h 1062"/>
                <a:gd name="T16" fmla="*/ 1044 w 1232"/>
                <a:gd name="T17" fmla="*/ 570 h 1062"/>
                <a:gd name="T18" fmla="*/ 642 w 1232"/>
                <a:gd name="T19" fmla="*/ 968 h 1062"/>
                <a:gd name="T20" fmla="*/ 590 w 1232"/>
                <a:gd name="T21" fmla="*/ 968 h 1062"/>
                <a:gd name="T22" fmla="*/ 188 w 1232"/>
                <a:gd name="T23" fmla="*/ 570 h 1062"/>
                <a:gd name="T24" fmla="*/ 188 w 1232"/>
                <a:gd name="T25" fmla="*/ 185 h 1062"/>
                <a:gd name="T26" fmla="*/ 567 w 1232"/>
                <a:gd name="T27" fmla="*/ 177 h 1062"/>
                <a:gd name="T28" fmla="*/ 616 w 1232"/>
                <a:gd name="T29" fmla="*/ 221 h 1062"/>
                <a:gd name="T30" fmla="*/ 665 w 1232"/>
                <a:gd name="T31" fmla="*/ 177 h 1062"/>
                <a:gd name="T32" fmla="*/ 1044 w 1232"/>
                <a:gd name="T33" fmla="*/ 185 h 1062"/>
                <a:gd name="T34" fmla="*/ 1044 w 1232"/>
                <a:gd name="T35" fmla="*/ 570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32" h="1062">
                  <a:moveTo>
                    <a:pt x="1096" y="134"/>
                  </a:moveTo>
                  <a:cubicBezTo>
                    <a:pt x="964" y="3"/>
                    <a:pt x="753" y="0"/>
                    <a:pt x="616" y="123"/>
                  </a:cubicBezTo>
                  <a:cubicBezTo>
                    <a:pt x="479" y="0"/>
                    <a:pt x="268" y="3"/>
                    <a:pt x="136" y="134"/>
                  </a:cubicBezTo>
                  <a:cubicBezTo>
                    <a:pt x="0" y="268"/>
                    <a:pt x="0" y="487"/>
                    <a:pt x="136" y="622"/>
                  </a:cubicBezTo>
                  <a:cubicBezTo>
                    <a:pt x="175" y="660"/>
                    <a:pt x="538" y="1020"/>
                    <a:pt x="538" y="1020"/>
                  </a:cubicBezTo>
                  <a:cubicBezTo>
                    <a:pt x="581" y="1062"/>
                    <a:pt x="651" y="1062"/>
                    <a:pt x="694" y="1020"/>
                  </a:cubicBezTo>
                  <a:cubicBezTo>
                    <a:pt x="694" y="1020"/>
                    <a:pt x="1092" y="626"/>
                    <a:pt x="1096" y="622"/>
                  </a:cubicBezTo>
                  <a:cubicBezTo>
                    <a:pt x="1232" y="487"/>
                    <a:pt x="1232" y="268"/>
                    <a:pt x="1096" y="134"/>
                  </a:cubicBezTo>
                  <a:close/>
                  <a:moveTo>
                    <a:pt x="1044" y="570"/>
                  </a:moveTo>
                  <a:cubicBezTo>
                    <a:pt x="642" y="968"/>
                    <a:pt x="642" y="968"/>
                    <a:pt x="642" y="968"/>
                  </a:cubicBezTo>
                  <a:cubicBezTo>
                    <a:pt x="628" y="982"/>
                    <a:pt x="604" y="982"/>
                    <a:pt x="590" y="968"/>
                  </a:cubicBezTo>
                  <a:cubicBezTo>
                    <a:pt x="188" y="570"/>
                    <a:pt x="188" y="570"/>
                    <a:pt x="188" y="570"/>
                  </a:cubicBezTo>
                  <a:cubicBezTo>
                    <a:pt x="81" y="464"/>
                    <a:pt x="81" y="291"/>
                    <a:pt x="188" y="185"/>
                  </a:cubicBezTo>
                  <a:cubicBezTo>
                    <a:pt x="291" y="82"/>
                    <a:pt x="458" y="79"/>
                    <a:pt x="567" y="177"/>
                  </a:cubicBezTo>
                  <a:cubicBezTo>
                    <a:pt x="616" y="221"/>
                    <a:pt x="616" y="221"/>
                    <a:pt x="616" y="221"/>
                  </a:cubicBezTo>
                  <a:cubicBezTo>
                    <a:pt x="665" y="177"/>
                    <a:pt x="665" y="177"/>
                    <a:pt x="665" y="177"/>
                  </a:cubicBezTo>
                  <a:cubicBezTo>
                    <a:pt x="774" y="79"/>
                    <a:pt x="941" y="82"/>
                    <a:pt x="1044" y="185"/>
                  </a:cubicBezTo>
                  <a:cubicBezTo>
                    <a:pt x="1151" y="291"/>
                    <a:pt x="1151" y="464"/>
                    <a:pt x="1044" y="570"/>
                  </a:cubicBezTo>
                  <a:close/>
                </a:path>
              </a:pathLst>
            </a:custGeom>
            <a:solidFill>
              <a:srgbClr val="1C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688975" y="681038"/>
              <a:ext cx="650875" cy="650875"/>
            </a:xfrm>
            <a:custGeom>
              <a:avLst/>
              <a:gdLst>
                <a:gd name="T0" fmla="*/ 154 w 173"/>
                <a:gd name="T1" fmla="*/ 0 h 173"/>
                <a:gd name="T2" fmla="*/ 154 w 173"/>
                <a:gd name="T3" fmla="*/ 0 h 173"/>
                <a:gd name="T4" fmla="*/ 0 w 173"/>
                <a:gd name="T5" fmla="*/ 154 h 173"/>
                <a:gd name="T6" fmla="*/ 0 w 173"/>
                <a:gd name="T7" fmla="*/ 154 h 173"/>
                <a:gd name="T8" fmla="*/ 18 w 173"/>
                <a:gd name="T9" fmla="*/ 173 h 173"/>
                <a:gd name="T10" fmla="*/ 36 w 173"/>
                <a:gd name="T11" fmla="*/ 154 h 173"/>
                <a:gd name="T12" fmla="*/ 36 w 173"/>
                <a:gd name="T13" fmla="*/ 154 h 173"/>
                <a:gd name="T14" fmla="*/ 154 w 173"/>
                <a:gd name="T15" fmla="*/ 36 h 173"/>
                <a:gd name="T16" fmla="*/ 154 w 173"/>
                <a:gd name="T17" fmla="*/ 36 h 173"/>
                <a:gd name="T18" fmla="*/ 173 w 173"/>
                <a:gd name="T19" fmla="*/ 18 h 173"/>
                <a:gd name="T20" fmla="*/ 154 w 173"/>
                <a:gd name="T2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173">
                  <a:moveTo>
                    <a:pt x="154" y="0"/>
                  </a:moveTo>
                  <a:cubicBezTo>
                    <a:pt x="154" y="0"/>
                    <a:pt x="154" y="0"/>
                    <a:pt x="154" y="0"/>
                  </a:cubicBezTo>
                  <a:cubicBezTo>
                    <a:pt x="69" y="0"/>
                    <a:pt x="0" y="69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65"/>
                    <a:pt x="8" y="173"/>
                    <a:pt x="18" y="173"/>
                  </a:cubicBezTo>
                  <a:cubicBezTo>
                    <a:pt x="28" y="173"/>
                    <a:pt x="36" y="165"/>
                    <a:pt x="36" y="154"/>
                  </a:cubicBezTo>
                  <a:cubicBezTo>
                    <a:pt x="36" y="154"/>
                    <a:pt x="36" y="154"/>
                    <a:pt x="36" y="154"/>
                  </a:cubicBezTo>
                  <a:cubicBezTo>
                    <a:pt x="36" y="89"/>
                    <a:pt x="89" y="36"/>
                    <a:pt x="154" y="36"/>
                  </a:cubicBezTo>
                  <a:cubicBezTo>
                    <a:pt x="154" y="36"/>
                    <a:pt x="154" y="36"/>
                    <a:pt x="154" y="36"/>
                  </a:cubicBezTo>
                  <a:cubicBezTo>
                    <a:pt x="165" y="36"/>
                    <a:pt x="173" y="28"/>
                    <a:pt x="173" y="18"/>
                  </a:cubicBezTo>
                  <a:cubicBezTo>
                    <a:pt x="173" y="8"/>
                    <a:pt x="165" y="0"/>
                    <a:pt x="154" y="0"/>
                  </a:cubicBezTo>
                  <a:close/>
                </a:path>
              </a:pathLst>
            </a:custGeom>
            <a:solidFill>
              <a:srgbClr val="1C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2" name="Freeform 44"/>
          <p:cNvSpPr>
            <a:spLocks noChangeAspect="1" noEditPoints="1"/>
          </p:cNvSpPr>
          <p:nvPr/>
        </p:nvSpPr>
        <p:spPr bwMode="auto">
          <a:xfrm>
            <a:off x="2307829" y="6015678"/>
            <a:ext cx="355267" cy="266650"/>
          </a:xfrm>
          <a:custGeom>
            <a:avLst/>
            <a:gdLst>
              <a:gd name="T0" fmla="*/ 925 w 1124"/>
              <a:gd name="T1" fmla="*/ 21 h 843"/>
              <a:gd name="T2" fmla="*/ 249 w 1124"/>
              <a:gd name="T3" fmla="*/ 0 h 843"/>
              <a:gd name="T4" fmla="*/ 21 w 1124"/>
              <a:gd name="T5" fmla="*/ 199 h 843"/>
              <a:gd name="T6" fmla="*/ 18 w 1124"/>
              <a:gd name="T7" fmla="*/ 295 h 843"/>
              <a:gd name="T8" fmla="*/ 562 w 1124"/>
              <a:gd name="T9" fmla="*/ 843 h 843"/>
              <a:gd name="T10" fmla="*/ 1106 w 1124"/>
              <a:gd name="T11" fmla="*/ 295 h 843"/>
              <a:gd name="T12" fmla="*/ 1103 w 1124"/>
              <a:gd name="T13" fmla="*/ 199 h 843"/>
              <a:gd name="T14" fmla="*/ 484 w 1124"/>
              <a:gd name="T15" fmla="*/ 246 h 843"/>
              <a:gd name="T16" fmla="*/ 640 w 1124"/>
              <a:gd name="T17" fmla="*/ 246 h 843"/>
              <a:gd name="T18" fmla="*/ 685 w 1124"/>
              <a:gd name="T19" fmla="*/ 78 h 843"/>
              <a:gd name="T20" fmla="*/ 667 w 1124"/>
              <a:gd name="T21" fmla="*/ 223 h 843"/>
              <a:gd name="T22" fmla="*/ 457 w 1124"/>
              <a:gd name="T23" fmla="*/ 223 h 843"/>
              <a:gd name="T24" fmla="*/ 439 w 1124"/>
              <a:gd name="T25" fmla="*/ 78 h 843"/>
              <a:gd name="T26" fmla="*/ 457 w 1124"/>
              <a:gd name="T27" fmla="*/ 223 h 843"/>
              <a:gd name="T28" fmla="*/ 562 w 1124"/>
              <a:gd name="T29" fmla="*/ 718 h 843"/>
              <a:gd name="T30" fmla="*/ 649 w 1124"/>
              <a:gd name="T31" fmla="*/ 281 h 843"/>
              <a:gd name="T32" fmla="*/ 858 w 1124"/>
              <a:gd name="T33" fmla="*/ 281 h 843"/>
              <a:gd name="T34" fmla="*/ 685 w 1124"/>
              <a:gd name="T35" fmla="*/ 281 h 843"/>
              <a:gd name="T36" fmla="*/ 781 w 1124"/>
              <a:gd name="T37" fmla="*/ 174 h 843"/>
              <a:gd name="T38" fmla="*/ 695 w 1124"/>
              <a:gd name="T39" fmla="*/ 246 h 843"/>
              <a:gd name="T40" fmla="*/ 851 w 1124"/>
              <a:gd name="T41" fmla="*/ 70 h 843"/>
              <a:gd name="T42" fmla="*/ 727 w 1124"/>
              <a:gd name="T43" fmla="*/ 70 h 843"/>
              <a:gd name="T44" fmla="*/ 484 w 1124"/>
              <a:gd name="T45" fmla="*/ 70 h 843"/>
              <a:gd name="T46" fmla="*/ 562 w 1124"/>
              <a:gd name="T47" fmla="*/ 135 h 843"/>
              <a:gd name="T48" fmla="*/ 273 w 1124"/>
              <a:gd name="T49" fmla="*/ 70 h 843"/>
              <a:gd name="T50" fmla="*/ 341 w 1124"/>
              <a:gd name="T51" fmla="*/ 126 h 843"/>
              <a:gd name="T52" fmla="*/ 429 w 1124"/>
              <a:gd name="T53" fmla="*/ 246 h 843"/>
              <a:gd name="T54" fmla="*/ 343 w 1124"/>
              <a:gd name="T55" fmla="*/ 174 h 843"/>
              <a:gd name="T56" fmla="*/ 525 w 1124"/>
              <a:gd name="T57" fmla="*/ 712 h 843"/>
              <a:gd name="T58" fmla="*/ 439 w 1124"/>
              <a:gd name="T59" fmla="*/ 281 h 843"/>
              <a:gd name="T60" fmla="*/ 101 w 1124"/>
              <a:gd name="T61" fmla="*/ 281 h 843"/>
              <a:gd name="T62" fmla="*/ 446 w 1124"/>
              <a:gd name="T63" fmla="*/ 649 h 843"/>
              <a:gd name="T64" fmla="*/ 1023 w 1124"/>
              <a:gd name="T65" fmla="*/ 281 h 843"/>
              <a:gd name="T66" fmla="*/ 899 w 1124"/>
              <a:gd name="T67" fmla="*/ 281 h 843"/>
              <a:gd name="T68" fmla="*/ 808 w 1124"/>
              <a:gd name="T69" fmla="*/ 151 h 843"/>
              <a:gd name="T70" fmla="*/ 1051 w 1124"/>
              <a:gd name="T71" fmla="*/ 246 h 843"/>
              <a:gd name="T72" fmla="*/ 235 w 1124"/>
              <a:gd name="T73" fmla="*/ 84 h 843"/>
              <a:gd name="T74" fmla="*/ 221 w 1124"/>
              <a:gd name="T75" fmla="*/ 246 h 843"/>
              <a:gd name="T76" fmla="*/ 235 w 1124"/>
              <a:gd name="T77" fmla="*/ 84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24" h="843">
                <a:moveTo>
                  <a:pt x="1103" y="199"/>
                </a:moveTo>
                <a:cubicBezTo>
                  <a:pt x="925" y="21"/>
                  <a:pt x="925" y="21"/>
                  <a:pt x="925" y="21"/>
                </a:cubicBezTo>
                <a:cubicBezTo>
                  <a:pt x="912" y="7"/>
                  <a:pt x="894" y="0"/>
                  <a:pt x="875" y="0"/>
                </a:cubicBezTo>
                <a:cubicBezTo>
                  <a:pt x="249" y="0"/>
                  <a:pt x="249" y="0"/>
                  <a:pt x="249" y="0"/>
                </a:cubicBezTo>
                <a:cubicBezTo>
                  <a:pt x="230" y="0"/>
                  <a:pt x="212" y="7"/>
                  <a:pt x="199" y="21"/>
                </a:cubicBezTo>
                <a:cubicBezTo>
                  <a:pt x="21" y="199"/>
                  <a:pt x="21" y="199"/>
                  <a:pt x="21" y="199"/>
                </a:cubicBezTo>
                <a:cubicBezTo>
                  <a:pt x="7" y="213"/>
                  <a:pt x="0" y="231"/>
                  <a:pt x="0" y="249"/>
                </a:cubicBezTo>
                <a:cubicBezTo>
                  <a:pt x="0" y="266"/>
                  <a:pt x="6" y="282"/>
                  <a:pt x="18" y="295"/>
                </a:cubicBezTo>
                <a:cubicBezTo>
                  <a:pt x="509" y="819"/>
                  <a:pt x="509" y="819"/>
                  <a:pt x="509" y="819"/>
                </a:cubicBezTo>
                <a:cubicBezTo>
                  <a:pt x="523" y="834"/>
                  <a:pt x="542" y="843"/>
                  <a:pt x="562" y="843"/>
                </a:cubicBezTo>
                <a:cubicBezTo>
                  <a:pt x="582" y="843"/>
                  <a:pt x="601" y="834"/>
                  <a:pt x="615" y="819"/>
                </a:cubicBezTo>
                <a:cubicBezTo>
                  <a:pt x="1106" y="295"/>
                  <a:pt x="1106" y="295"/>
                  <a:pt x="1106" y="295"/>
                </a:cubicBezTo>
                <a:cubicBezTo>
                  <a:pt x="1118" y="282"/>
                  <a:pt x="1124" y="265"/>
                  <a:pt x="1124" y="248"/>
                </a:cubicBezTo>
                <a:cubicBezTo>
                  <a:pt x="1124" y="230"/>
                  <a:pt x="1117" y="213"/>
                  <a:pt x="1103" y="199"/>
                </a:cubicBezTo>
                <a:close/>
                <a:moveTo>
                  <a:pt x="640" y="246"/>
                </a:moveTo>
                <a:cubicBezTo>
                  <a:pt x="484" y="246"/>
                  <a:pt x="484" y="246"/>
                  <a:pt x="484" y="246"/>
                </a:cubicBezTo>
                <a:cubicBezTo>
                  <a:pt x="562" y="181"/>
                  <a:pt x="562" y="181"/>
                  <a:pt x="562" y="181"/>
                </a:cubicBezTo>
                <a:lnTo>
                  <a:pt x="640" y="246"/>
                </a:lnTo>
                <a:close/>
                <a:moveTo>
                  <a:pt x="589" y="158"/>
                </a:moveTo>
                <a:cubicBezTo>
                  <a:pt x="685" y="78"/>
                  <a:pt x="685" y="78"/>
                  <a:pt x="685" y="78"/>
                </a:cubicBezTo>
                <a:cubicBezTo>
                  <a:pt x="756" y="149"/>
                  <a:pt x="756" y="149"/>
                  <a:pt x="756" y="149"/>
                </a:cubicBezTo>
                <a:cubicBezTo>
                  <a:pt x="667" y="223"/>
                  <a:pt x="667" y="223"/>
                  <a:pt x="667" y="223"/>
                </a:cubicBezTo>
                <a:lnTo>
                  <a:pt x="589" y="158"/>
                </a:lnTo>
                <a:close/>
                <a:moveTo>
                  <a:pt x="457" y="223"/>
                </a:moveTo>
                <a:cubicBezTo>
                  <a:pt x="368" y="149"/>
                  <a:pt x="368" y="149"/>
                  <a:pt x="368" y="149"/>
                </a:cubicBezTo>
                <a:cubicBezTo>
                  <a:pt x="439" y="78"/>
                  <a:pt x="439" y="78"/>
                  <a:pt x="439" y="78"/>
                </a:cubicBezTo>
                <a:cubicBezTo>
                  <a:pt x="535" y="158"/>
                  <a:pt x="535" y="158"/>
                  <a:pt x="535" y="158"/>
                </a:cubicBezTo>
                <a:lnTo>
                  <a:pt x="457" y="223"/>
                </a:lnTo>
                <a:close/>
                <a:moveTo>
                  <a:pt x="649" y="281"/>
                </a:moveTo>
                <a:cubicBezTo>
                  <a:pt x="562" y="718"/>
                  <a:pt x="562" y="718"/>
                  <a:pt x="562" y="718"/>
                </a:cubicBezTo>
                <a:cubicBezTo>
                  <a:pt x="475" y="281"/>
                  <a:pt x="475" y="281"/>
                  <a:pt x="475" y="281"/>
                </a:cubicBezTo>
                <a:lnTo>
                  <a:pt x="649" y="281"/>
                </a:lnTo>
                <a:close/>
                <a:moveTo>
                  <a:pt x="685" y="281"/>
                </a:moveTo>
                <a:cubicBezTo>
                  <a:pt x="858" y="281"/>
                  <a:pt x="858" y="281"/>
                  <a:pt x="858" y="281"/>
                </a:cubicBezTo>
                <a:cubicBezTo>
                  <a:pt x="599" y="712"/>
                  <a:pt x="599" y="712"/>
                  <a:pt x="599" y="712"/>
                </a:cubicBezTo>
                <a:lnTo>
                  <a:pt x="685" y="281"/>
                </a:lnTo>
                <a:close/>
                <a:moveTo>
                  <a:pt x="695" y="246"/>
                </a:moveTo>
                <a:cubicBezTo>
                  <a:pt x="781" y="174"/>
                  <a:pt x="781" y="174"/>
                  <a:pt x="781" y="174"/>
                </a:cubicBezTo>
                <a:cubicBezTo>
                  <a:pt x="853" y="246"/>
                  <a:pt x="853" y="246"/>
                  <a:pt x="853" y="246"/>
                </a:cubicBezTo>
                <a:lnTo>
                  <a:pt x="695" y="246"/>
                </a:lnTo>
                <a:close/>
                <a:moveTo>
                  <a:pt x="727" y="70"/>
                </a:moveTo>
                <a:cubicBezTo>
                  <a:pt x="851" y="70"/>
                  <a:pt x="851" y="70"/>
                  <a:pt x="851" y="70"/>
                </a:cubicBezTo>
                <a:cubicBezTo>
                  <a:pt x="783" y="126"/>
                  <a:pt x="783" y="126"/>
                  <a:pt x="783" y="126"/>
                </a:cubicBezTo>
                <a:lnTo>
                  <a:pt x="727" y="70"/>
                </a:lnTo>
                <a:close/>
                <a:moveTo>
                  <a:pt x="562" y="135"/>
                </a:moveTo>
                <a:cubicBezTo>
                  <a:pt x="484" y="70"/>
                  <a:pt x="484" y="70"/>
                  <a:pt x="484" y="70"/>
                </a:cubicBezTo>
                <a:cubicBezTo>
                  <a:pt x="640" y="70"/>
                  <a:pt x="640" y="70"/>
                  <a:pt x="640" y="70"/>
                </a:cubicBezTo>
                <a:lnTo>
                  <a:pt x="562" y="135"/>
                </a:lnTo>
                <a:close/>
                <a:moveTo>
                  <a:pt x="341" y="126"/>
                </a:moveTo>
                <a:cubicBezTo>
                  <a:pt x="273" y="70"/>
                  <a:pt x="273" y="70"/>
                  <a:pt x="273" y="70"/>
                </a:cubicBezTo>
                <a:cubicBezTo>
                  <a:pt x="397" y="70"/>
                  <a:pt x="397" y="70"/>
                  <a:pt x="397" y="70"/>
                </a:cubicBezTo>
                <a:lnTo>
                  <a:pt x="341" y="126"/>
                </a:lnTo>
                <a:close/>
                <a:moveTo>
                  <a:pt x="343" y="174"/>
                </a:moveTo>
                <a:cubicBezTo>
                  <a:pt x="429" y="246"/>
                  <a:pt x="429" y="246"/>
                  <a:pt x="429" y="246"/>
                </a:cubicBezTo>
                <a:cubicBezTo>
                  <a:pt x="271" y="246"/>
                  <a:pt x="271" y="246"/>
                  <a:pt x="271" y="246"/>
                </a:cubicBezTo>
                <a:lnTo>
                  <a:pt x="343" y="174"/>
                </a:lnTo>
                <a:close/>
                <a:moveTo>
                  <a:pt x="439" y="281"/>
                </a:moveTo>
                <a:cubicBezTo>
                  <a:pt x="525" y="712"/>
                  <a:pt x="525" y="712"/>
                  <a:pt x="525" y="712"/>
                </a:cubicBezTo>
                <a:cubicBezTo>
                  <a:pt x="266" y="281"/>
                  <a:pt x="266" y="281"/>
                  <a:pt x="266" y="281"/>
                </a:cubicBezTo>
                <a:lnTo>
                  <a:pt x="439" y="281"/>
                </a:lnTo>
                <a:close/>
                <a:moveTo>
                  <a:pt x="446" y="649"/>
                </a:moveTo>
                <a:cubicBezTo>
                  <a:pt x="101" y="281"/>
                  <a:pt x="101" y="281"/>
                  <a:pt x="101" y="281"/>
                </a:cubicBezTo>
                <a:cubicBezTo>
                  <a:pt x="225" y="281"/>
                  <a:pt x="225" y="281"/>
                  <a:pt x="225" y="281"/>
                </a:cubicBezTo>
                <a:lnTo>
                  <a:pt x="446" y="649"/>
                </a:lnTo>
                <a:close/>
                <a:moveTo>
                  <a:pt x="899" y="281"/>
                </a:moveTo>
                <a:cubicBezTo>
                  <a:pt x="1023" y="281"/>
                  <a:pt x="1023" y="281"/>
                  <a:pt x="1023" y="281"/>
                </a:cubicBezTo>
                <a:cubicBezTo>
                  <a:pt x="678" y="649"/>
                  <a:pt x="678" y="649"/>
                  <a:pt x="678" y="649"/>
                </a:cubicBezTo>
                <a:lnTo>
                  <a:pt x="899" y="281"/>
                </a:lnTo>
                <a:close/>
                <a:moveTo>
                  <a:pt x="903" y="246"/>
                </a:moveTo>
                <a:cubicBezTo>
                  <a:pt x="808" y="151"/>
                  <a:pt x="808" y="151"/>
                  <a:pt x="808" y="151"/>
                </a:cubicBezTo>
                <a:cubicBezTo>
                  <a:pt x="889" y="84"/>
                  <a:pt x="889" y="84"/>
                  <a:pt x="889" y="84"/>
                </a:cubicBezTo>
                <a:cubicBezTo>
                  <a:pt x="1051" y="246"/>
                  <a:pt x="1051" y="246"/>
                  <a:pt x="1051" y="246"/>
                </a:cubicBezTo>
                <a:lnTo>
                  <a:pt x="903" y="246"/>
                </a:lnTo>
                <a:close/>
                <a:moveTo>
                  <a:pt x="235" y="84"/>
                </a:moveTo>
                <a:cubicBezTo>
                  <a:pt x="316" y="151"/>
                  <a:pt x="316" y="151"/>
                  <a:pt x="316" y="151"/>
                </a:cubicBezTo>
                <a:cubicBezTo>
                  <a:pt x="221" y="246"/>
                  <a:pt x="221" y="246"/>
                  <a:pt x="221" y="246"/>
                </a:cubicBezTo>
                <a:cubicBezTo>
                  <a:pt x="70" y="246"/>
                  <a:pt x="70" y="246"/>
                  <a:pt x="70" y="246"/>
                </a:cubicBezTo>
                <a:lnTo>
                  <a:pt x="235" y="84"/>
                </a:lnTo>
                <a:close/>
              </a:path>
            </a:pathLst>
          </a:custGeom>
          <a:solidFill>
            <a:srgbClr val="7CB55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33" name="Oval 33"/>
          <p:cNvSpPr>
            <a:spLocks noChangeAspect="1"/>
          </p:cNvSpPr>
          <p:nvPr/>
        </p:nvSpPr>
        <p:spPr>
          <a:xfrm>
            <a:off x="986557" y="5822131"/>
            <a:ext cx="583796" cy="583796"/>
          </a:xfrm>
          <a:prstGeom prst="ellipse">
            <a:avLst/>
          </a:prstGeom>
          <a:noFill/>
          <a:ln w="25400" cap="flat" cmpd="sng" algn="ctr">
            <a:solidFill>
              <a:srgbClr val="1C949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4" name="Oval 34"/>
          <p:cNvSpPr>
            <a:spLocks noChangeAspect="1"/>
          </p:cNvSpPr>
          <p:nvPr/>
        </p:nvSpPr>
        <p:spPr>
          <a:xfrm>
            <a:off x="2183937" y="5834832"/>
            <a:ext cx="583796" cy="583796"/>
          </a:xfrm>
          <a:prstGeom prst="ellipse">
            <a:avLst/>
          </a:prstGeom>
          <a:noFill/>
          <a:ln w="25400" cap="flat" cmpd="sng" algn="ctr">
            <a:solidFill>
              <a:srgbClr val="7CB55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Oval 35"/>
          <p:cNvSpPr>
            <a:spLocks noChangeAspect="1"/>
          </p:cNvSpPr>
          <p:nvPr/>
        </p:nvSpPr>
        <p:spPr>
          <a:xfrm>
            <a:off x="3334680" y="5829077"/>
            <a:ext cx="583796" cy="583796"/>
          </a:xfrm>
          <a:prstGeom prst="ellipse">
            <a:avLst/>
          </a:prstGeom>
          <a:noFill/>
          <a:ln w="25400" cap="flat" cmpd="sng" algn="ctr">
            <a:solidFill>
              <a:srgbClr val="FAC14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6" name="Oval 36"/>
          <p:cNvSpPr>
            <a:spLocks noChangeAspect="1"/>
          </p:cNvSpPr>
          <p:nvPr/>
        </p:nvSpPr>
        <p:spPr>
          <a:xfrm>
            <a:off x="4517546" y="5841778"/>
            <a:ext cx="583796" cy="583796"/>
          </a:xfrm>
          <a:prstGeom prst="ellipse">
            <a:avLst/>
          </a:prstGeom>
          <a:noFill/>
          <a:ln w="25400" cap="flat" cmpd="sng" algn="ctr">
            <a:solidFill>
              <a:srgbClr val="F956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1" name="AutoShape 3"/>
          <p:cNvSpPr>
            <a:spLocks noChangeArrowheads="1"/>
          </p:cNvSpPr>
          <p:nvPr/>
        </p:nvSpPr>
        <p:spPr bwMode="auto">
          <a:xfrm>
            <a:off x="694917" y="1444053"/>
            <a:ext cx="4286249" cy="1725084"/>
          </a:xfrm>
          <a:prstGeom prst="roundRect">
            <a:avLst>
              <a:gd name="adj" fmla="val 4690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4" tIns="60957" rIns="121914" bIns="60957" anchor="ctr"/>
          <a:lstStyle/>
          <a:p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charset="0"/>
              <a:cs typeface="微软雅黑" charset="0"/>
            </a:endParaRPr>
          </a:p>
        </p:txBody>
      </p:sp>
      <p:sp>
        <p:nvSpPr>
          <p:cNvPr id="42" name="AutoShape 4"/>
          <p:cNvSpPr>
            <a:spLocks noChangeArrowheads="1"/>
          </p:cNvSpPr>
          <p:nvPr/>
        </p:nvSpPr>
        <p:spPr bwMode="auto">
          <a:xfrm>
            <a:off x="963733" y="1329753"/>
            <a:ext cx="3528484" cy="2921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4" tIns="60957" rIns="121914" bIns="60957" anchor="ctr"/>
          <a:lstStyle/>
          <a:p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charset="0"/>
              <a:ea typeface="微软雅黑" charset="0"/>
              <a:cs typeface="微软雅黑" charset="0"/>
              <a:sym typeface="微软雅黑" charset="0"/>
            </a:endParaRPr>
          </a:p>
        </p:txBody>
      </p:sp>
      <p:sp>
        <p:nvSpPr>
          <p:cNvPr id="43" name="Text Box 7"/>
          <p:cNvSpPr>
            <a:spLocks noChangeArrowheads="1"/>
          </p:cNvSpPr>
          <p:nvPr/>
        </p:nvSpPr>
        <p:spPr bwMode="auto">
          <a:xfrm>
            <a:off x="1743155" y="1312820"/>
            <a:ext cx="1169539" cy="30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恶劣天气应对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charset="0"/>
              <a:cs typeface="微软雅黑" charset="0"/>
            </a:endParaRPr>
          </a:p>
        </p:txBody>
      </p:sp>
      <p:sp>
        <p:nvSpPr>
          <p:cNvPr id="44" name="Text Box 8"/>
          <p:cNvSpPr>
            <a:spLocks noChangeArrowheads="1"/>
          </p:cNvSpPr>
          <p:nvPr/>
        </p:nvSpPr>
        <p:spPr bwMode="auto">
          <a:xfrm>
            <a:off x="794400" y="1869503"/>
            <a:ext cx="2637367" cy="30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>
            <a:spAutoFit/>
          </a:bodyPr>
          <a:lstStyle/>
          <a:p>
            <a:pPr>
              <a:buFont typeface="Arial" charset="0"/>
              <a:buChar char="•"/>
            </a:pP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charset="0"/>
              <a:cs typeface="微软雅黑" charset="0"/>
            </a:endParaRPr>
          </a:p>
        </p:txBody>
      </p:sp>
      <p:sp>
        <p:nvSpPr>
          <p:cNvPr id="45" name="AutoShape 9"/>
          <p:cNvSpPr>
            <a:spLocks noChangeArrowheads="1"/>
          </p:cNvSpPr>
          <p:nvPr/>
        </p:nvSpPr>
        <p:spPr bwMode="auto">
          <a:xfrm>
            <a:off x="694917" y="3463353"/>
            <a:ext cx="4286249" cy="1708151"/>
          </a:xfrm>
          <a:prstGeom prst="roundRect">
            <a:avLst>
              <a:gd name="adj" fmla="val 4690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4" tIns="60957" rIns="121914" bIns="60957" anchor="ctr"/>
          <a:lstStyle/>
          <a:p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charset="0"/>
              <a:cs typeface="微软雅黑" charset="0"/>
            </a:endParaRPr>
          </a:p>
        </p:txBody>
      </p:sp>
      <p:sp>
        <p:nvSpPr>
          <p:cNvPr id="46" name="AutoShape 10"/>
          <p:cNvSpPr>
            <a:spLocks noChangeArrowheads="1"/>
          </p:cNvSpPr>
          <p:nvPr/>
        </p:nvSpPr>
        <p:spPr bwMode="auto">
          <a:xfrm>
            <a:off x="963733" y="3349053"/>
            <a:ext cx="3528484" cy="2921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4" tIns="60957" rIns="121914" bIns="60957" anchor="ctr"/>
          <a:lstStyle/>
          <a:p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charset="0"/>
              <a:ea typeface="微软雅黑" charset="0"/>
              <a:cs typeface="微软雅黑" charset="0"/>
              <a:sym typeface="微软雅黑" charset="0"/>
            </a:endParaRPr>
          </a:p>
        </p:txBody>
      </p:sp>
      <p:sp>
        <p:nvSpPr>
          <p:cNvPr id="47" name="Text Box 13"/>
          <p:cNvSpPr>
            <a:spLocks noChangeArrowheads="1"/>
          </p:cNvSpPr>
          <p:nvPr/>
        </p:nvSpPr>
        <p:spPr bwMode="auto">
          <a:xfrm>
            <a:off x="1446862" y="3332120"/>
            <a:ext cx="1216025" cy="30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突发疾病应对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charset="0"/>
              <a:cs typeface="微软雅黑" charset="0"/>
            </a:endParaRPr>
          </a:p>
        </p:txBody>
      </p:sp>
      <p:sp>
        <p:nvSpPr>
          <p:cNvPr id="48" name="Text Box 14"/>
          <p:cNvSpPr>
            <a:spLocks noChangeArrowheads="1"/>
          </p:cNvSpPr>
          <p:nvPr/>
        </p:nvSpPr>
        <p:spPr bwMode="auto">
          <a:xfrm>
            <a:off x="794400" y="3888803"/>
            <a:ext cx="2637367" cy="30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>
            <a:spAutoFit/>
          </a:bodyPr>
          <a:lstStyle/>
          <a:p>
            <a:pPr>
              <a:buFont typeface="Arial" charset="0"/>
              <a:buChar char="•"/>
            </a:pP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charset="0"/>
              <a:cs typeface="微软雅黑" charset="0"/>
            </a:endParaRPr>
          </a:p>
        </p:txBody>
      </p:sp>
      <p:sp>
        <p:nvSpPr>
          <p:cNvPr id="49" name="AutoShape 15"/>
          <p:cNvSpPr>
            <a:spLocks noChangeArrowheads="1"/>
          </p:cNvSpPr>
          <p:nvPr/>
        </p:nvSpPr>
        <p:spPr bwMode="auto">
          <a:xfrm>
            <a:off x="5090174" y="1444051"/>
            <a:ext cx="4584700" cy="1727200"/>
          </a:xfrm>
          <a:prstGeom prst="roundRect">
            <a:avLst>
              <a:gd name="adj" fmla="val 4690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4" tIns="60957" rIns="121914" bIns="60957" anchor="ctr"/>
          <a:lstStyle/>
          <a:p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charset="0"/>
              <a:cs typeface="微软雅黑" charset="0"/>
            </a:endParaRPr>
          </a:p>
        </p:txBody>
      </p:sp>
      <p:sp>
        <p:nvSpPr>
          <p:cNvPr id="50" name="AutoShape 16"/>
          <p:cNvSpPr>
            <a:spLocks noChangeArrowheads="1"/>
          </p:cNvSpPr>
          <p:nvPr/>
        </p:nvSpPr>
        <p:spPr bwMode="auto">
          <a:xfrm>
            <a:off x="5358991" y="1331871"/>
            <a:ext cx="3528483" cy="28998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4" tIns="60957" rIns="121914" bIns="60957" anchor="ctr"/>
          <a:lstStyle/>
          <a:p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charset="0"/>
              <a:ea typeface="微软雅黑" charset="0"/>
              <a:cs typeface="微软雅黑" charset="0"/>
              <a:sym typeface="微软雅黑" charset="0"/>
            </a:endParaRPr>
          </a:p>
        </p:txBody>
      </p:sp>
      <p:sp>
        <p:nvSpPr>
          <p:cNvPr id="51" name="Text Box 19"/>
          <p:cNvSpPr>
            <a:spLocks noChangeArrowheads="1"/>
          </p:cNvSpPr>
          <p:nvPr/>
        </p:nvSpPr>
        <p:spPr bwMode="auto">
          <a:xfrm>
            <a:off x="5988128" y="1314935"/>
            <a:ext cx="1169539" cy="30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遗失财物应对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charset="0"/>
              <a:cs typeface="微软雅黑" charset="0"/>
            </a:endParaRPr>
          </a:p>
        </p:txBody>
      </p:sp>
      <p:sp>
        <p:nvSpPr>
          <p:cNvPr id="52" name="Text Box 20"/>
          <p:cNvSpPr>
            <a:spLocks noChangeArrowheads="1"/>
          </p:cNvSpPr>
          <p:nvPr/>
        </p:nvSpPr>
        <p:spPr bwMode="auto">
          <a:xfrm>
            <a:off x="5189658" y="1869503"/>
            <a:ext cx="2637367" cy="30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>
            <a:spAutoFit/>
          </a:bodyPr>
          <a:lstStyle/>
          <a:p>
            <a:pPr>
              <a:buFont typeface="Arial" charset="0"/>
              <a:buChar char="•"/>
            </a:pP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charset="0"/>
              <a:cs typeface="微软雅黑" charset="0"/>
            </a:endParaRPr>
          </a:p>
        </p:txBody>
      </p:sp>
      <p:sp>
        <p:nvSpPr>
          <p:cNvPr id="53" name="AutoShape 21"/>
          <p:cNvSpPr>
            <a:spLocks noChangeArrowheads="1"/>
          </p:cNvSpPr>
          <p:nvPr/>
        </p:nvSpPr>
        <p:spPr bwMode="auto">
          <a:xfrm>
            <a:off x="5090174" y="3463353"/>
            <a:ext cx="4584700" cy="1689100"/>
          </a:xfrm>
          <a:prstGeom prst="roundRect">
            <a:avLst>
              <a:gd name="adj" fmla="val 4690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4" tIns="60957" rIns="121914" bIns="60957" anchor="ctr"/>
          <a:lstStyle/>
          <a:p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charset="0"/>
              <a:cs typeface="微软雅黑" charset="0"/>
            </a:endParaRPr>
          </a:p>
        </p:txBody>
      </p:sp>
      <p:sp>
        <p:nvSpPr>
          <p:cNvPr id="54" name="AutoShape 22"/>
          <p:cNvSpPr>
            <a:spLocks noChangeArrowheads="1"/>
          </p:cNvSpPr>
          <p:nvPr/>
        </p:nvSpPr>
        <p:spPr bwMode="auto">
          <a:xfrm>
            <a:off x="5358991" y="3349053"/>
            <a:ext cx="3528483" cy="2921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4" tIns="60957" rIns="121914" bIns="60957" anchor="ctr"/>
          <a:lstStyle/>
          <a:p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charset="0"/>
              <a:ea typeface="微软雅黑" charset="0"/>
              <a:cs typeface="微软雅黑" charset="0"/>
              <a:sym typeface="微软雅黑" charset="0"/>
            </a:endParaRPr>
          </a:p>
        </p:txBody>
      </p:sp>
      <p:sp>
        <p:nvSpPr>
          <p:cNvPr id="55" name="Text Box 25"/>
          <p:cNvSpPr>
            <a:spLocks noChangeArrowheads="1"/>
          </p:cNvSpPr>
          <p:nvPr/>
        </p:nvSpPr>
        <p:spPr bwMode="auto">
          <a:xfrm>
            <a:off x="6089728" y="3332120"/>
            <a:ext cx="1169539" cy="30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其他情况应对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charset="0"/>
              <a:cs typeface="微软雅黑" charset="0"/>
            </a:endParaRPr>
          </a:p>
        </p:txBody>
      </p:sp>
      <p:sp>
        <p:nvSpPr>
          <p:cNvPr id="56" name="Text Box 26"/>
          <p:cNvSpPr>
            <a:spLocks noChangeArrowheads="1"/>
          </p:cNvSpPr>
          <p:nvPr/>
        </p:nvSpPr>
        <p:spPr bwMode="auto">
          <a:xfrm>
            <a:off x="5189658" y="3888803"/>
            <a:ext cx="2637367" cy="30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>
            <a:spAutoFit/>
          </a:bodyPr>
          <a:lstStyle/>
          <a:p>
            <a:pPr>
              <a:buFont typeface="Arial" charset="0"/>
              <a:buChar char="•"/>
            </a:pP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charset="0"/>
              <a:cs typeface="微软雅黑" charset="0"/>
            </a:endParaRPr>
          </a:p>
        </p:txBody>
      </p:sp>
      <p:sp>
        <p:nvSpPr>
          <p:cNvPr id="57" name="Rectangle 27"/>
          <p:cNvSpPr>
            <a:spLocks noChangeArrowheads="1"/>
          </p:cNvSpPr>
          <p:nvPr/>
        </p:nvSpPr>
        <p:spPr bwMode="auto">
          <a:xfrm>
            <a:off x="898117" y="1670537"/>
            <a:ext cx="3625849" cy="67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>
            <a:spAutoFit/>
          </a:bodyPr>
          <a:lstStyle/>
          <a:p>
            <a:pPr>
              <a:buFont typeface="Arial" charset="0"/>
              <a:buChar char="•"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  当突发恶劣天气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(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如雷雨、风雪天气等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)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时，为嘉宾提供雨伞、暖手炉、热饮及小茶点，使嘉宾在恶劣环境中同样感受到温暖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charset="0"/>
              <a:cs typeface="微软雅黑" charset="0"/>
            </a:endParaRPr>
          </a:p>
        </p:txBody>
      </p:sp>
      <p:sp>
        <p:nvSpPr>
          <p:cNvPr id="58" name="Rectangle 28"/>
          <p:cNvSpPr>
            <a:spLocks noChangeArrowheads="1"/>
          </p:cNvSpPr>
          <p:nvPr/>
        </p:nvSpPr>
        <p:spPr bwMode="auto">
          <a:xfrm>
            <a:off x="898115" y="3668669"/>
            <a:ext cx="3987800" cy="123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>
            <a:spAutoFit/>
          </a:bodyPr>
          <a:lstStyle/>
          <a:p>
            <a:pPr>
              <a:buFont typeface="Arial" charset="0"/>
              <a:buChar char="•"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  配备专人负责应对疾病突发状况</a:t>
            </a:r>
          </a:p>
          <a:p>
            <a:pPr>
              <a:buFont typeface="Arial" charset="0"/>
              <a:buChar char="•"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  准备急救物品包，放置常用药品，保证出现万一情况下的人员安全</a:t>
            </a:r>
          </a:p>
          <a:p>
            <a:pPr>
              <a:buFont typeface="Arial" charset="0"/>
              <a:buChar char="•"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  联系活动现场周边医疗救护中心，了解其具体位置</a:t>
            </a:r>
          </a:p>
          <a:p>
            <a:pPr>
              <a:buFont typeface="Arial" charset="0"/>
              <a:buChar char="•"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  出现严重伤病患者时，根据情况进行应急处理，并联络救护中心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charset="0"/>
              <a:cs typeface="微软雅黑" charset="0"/>
            </a:endParaRPr>
          </a:p>
        </p:txBody>
      </p:sp>
      <p:sp>
        <p:nvSpPr>
          <p:cNvPr id="59" name="Rectangle 29"/>
          <p:cNvSpPr>
            <a:spLocks noChangeArrowheads="1"/>
          </p:cNvSpPr>
          <p:nvPr/>
        </p:nvSpPr>
        <p:spPr bwMode="auto">
          <a:xfrm>
            <a:off x="5293374" y="1679004"/>
            <a:ext cx="4095751" cy="123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>
            <a:spAutoFit/>
          </a:bodyPr>
          <a:lstStyle/>
          <a:p>
            <a:pPr>
              <a:buFont typeface="Arial" charset="0"/>
              <a:buChar char="•"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  拾到他人财物后上报相关负责人</a:t>
            </a:r>
          </a:p>
          <a:p>
            <a:pPr>
              <a:buFont typeface="Arial" charset="0"/>
              <a:buChar char="•"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  在遗失登记表上登记记录</a:t>
            </a:r>
          </a:p>
          <a:p>
            <a:pPr>
              <a:buFont typeface="Arial" charset="0"/>
              <a:buChar char="•"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  查找、询问失主，将物品归还</a:t>
            </a:r>
          </a:p>
          <a:p>
            <a:pPr>
              <a:buFont typeface="Arial" charset="0"/>
              <a:buChar char="•"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  当出现财物遗失上报相关负责人</a:t>
            </a:r>
          </a:p>
          <a:p>
            <a:pPr>
              <a:buFont typeface="Arial" charset="0"/>
              <a:buChar char="•"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  在意识登记表上登记记录</a:t>
            </a:r>
          </a:p>
          <a:p>
            <a:pPr>
              <a:buFont typeface="Arial" charset="0"/>
              <a:buChar char="•"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  工作人员协助寻找，将物品归还或赠送小礼品以补偿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charset="0"/>
              <a:cs typeface="微软雅黑" charset="0"/>
            </a:endParaRPr>
          </a:p>
        </p:txBody>
      </p:sp>
      <p:sp>
        <p:nvSpPr>
          <p:cNvPr id="60" name="Rectangle 30"/>
          <p:cNvSpPr>
            <a:spLocks noChangeArrowheads="1"/>
          </p:cNvSpPr>
          <p:nvPr/>
        </p:nvSpPr>
        <p:spPr bwMode="auto">
          <a:xfrm>
            <a:off x="5282790" y="3713120"/>
            <a:ext cx="4106333" cy="123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>
            <a:spAutoFit/>
          </a:bodyPr>
          <a:lstStyle/>
          <a:p>
            <a:pPr>
              <a:buFont typeface="Arial" charset="0"/>
              <a:buChar char="•"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  发生人员纠纷，应低调处理、内部解决，不造成负面影响</a:t>
            </a:r>
          </a:p>
          <a:p>
            <a:pPr>
              <a:buFont typeface="Arial" charset="0"/>
              <a:buChar char="•"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  出现可疑人员，应冷静观察、监视，并向相关负责人汇报情况</a:t>
            </a:r>
          </a:p>
          <a:p>
            <a:pPr>
              <a:buFont typeface="Arial" charset="0"/>
              <a:buChar char="•"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  出现投诉情况，应细心听取投诉意见后向相关负责人汇报，解决问题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charset="0"/>
              <a:cs typeface="微软雅黑" charset="0"/>
            </a:endParaRPr>
          </a:p>
        </p:txBody>
      </p:sp>
      <p:sp>
        <p:nvSpPr>
          <p:cNvPr id="61" name="Text Box 35"/>
          <p:cNvSpPr>
            <a:spLocks noChangeArrowheads="1"/>
          </p:cNvSpPr>
          <p:nvPr/>
        </p:nvSpPr>
        <p:spPr bwMode="auto">
          <a:xfrm>
            <a:off x="1177515" y="5326020"/>
            <a:ext cx="1615016" cy="32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/>
          <a:p>
            <a:r>
              <a:rPr lang="zh-CN" altLang="en-US" sz="1300" b="1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嘉宾单独出行应对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59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7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25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ontent Placeholder 2"/>
          <p:cNvSpPr txBox="1">
            <a:spLocks/>
          </p:cNvSpPr>
          <p:nvPr/>
        </p:nvSpPr>
        <p:spPr>
          <a:xfrm>
            <a:off x="706835" y="208557"/>
            <a:ext cx="3116135" cy="6007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zh-CN" altLang="en-US" sz="3200" b="1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摄影摄像管理</a:t>
            </a:r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706835" y="710428"/>
            <a:ext cx="3349599" cy="367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en-US" altLang="zh-CN" sz="1800" b="1" spc="30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Photography and photography management</a:t>
            </a:r>
            <a:endParaRPr lang="en-US" sz="1800" b="1" spc="30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8299605" y="3620413"/>
            <a:ext cx="2762513" cy="2220989"/>
          </a:xfrm>
          <a:prstGeom prst="rect">
            <a:avLst/>
          </a:prstGeom>
          <a:solidFill>
            <a:srgbClr val="AF935C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solidFill>
                <a:schemeClr val="lt1"/>
              </a:solidFill>
              <a:cs typeface="+mn-ea"/>
              <a:sym typeface="+mn-lt"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85" y="2139768"/>
            <a:ext cx="2780809" cy="1818953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85" y="4021065"/>
            <a:ext cx="2780809" cy="1818953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945" y="2160318"/>
            <a:ext cx="1378440" cy="1378440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280" y="3629118"/>
            <a:ext cx="4265407" cy="2208871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26" y="2161357"/>
            <a:ext cx="1376362" cy="1376362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325" y="2161357"/>
            <a:ext cx="1376362" cy="1376362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605" y="2138530"/>
            <a:ext cx="2762513" cy="1422016"/>
          </a:xfrm>
          <a:prstGeom prst="rect">
            <a:avLst/>
          </a:prstGeom>
        </p:spPr>
      </p:pic>
      <p:sp>
        <p:nvSpPr>
          <p:cNvPr id="68" name="文本框 67"/>
          <p:cNvSpPr txBox="1"/>
          <p:nvPr/>
        </p:nvSpPr>
        <p:spPr>
          <a:xfrm>
            <a:off x="8489181" y="3890421"/>
            <a:ext cx="2383361" cy="1912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1000" dirty="0">
                <a:solidFill>
                  <a:prstClr val="white"/>
                </a:solidFill>
                <a:cs typeface="+mn-ea"/>
                <a:sym typeface="+mn-lt"/>
              </a:rPr>
              <a:t>摄影</a:t>
            </a:r>
            <a:r>
              <a:rPr lang="en-US" altLang="zh-CN" sz="1000" dirty="0">
                <a:solidFill>
                  <a:prstClr val="white"/>
                </a:solidFill>
                <a:cs typeface="+mn-ea"/>
                <a:sym typeface="+mn-lt"/>
              </a:rPr>
              <a:t>/</a:t>
            </a:r>
            <a:r>
              <a:rPr lang="zh-CN" altLang="en-US" sz="1000" dirty="0">
                <a:solidFill>
                  <a:prstClr val="white"/>
                </a:solidFill>
                <a:cs typeface="+mn-ea"/>
                <a:sym typeface="+mn-lt"/>
              </a:rPr>
              <a:t>摄像：前期对活动进行全面了解，反复沟通拍摄脚本；</a:t>
            </a:r>
          </a:p>
          <a:p>
            <a:pPr lvl="0" algn="just">
              <a:lnSpc>
                <a:spcPct val="150000"/>
              </a:lnSpc>
            </a:pPr>
            <a:r>
              <a:rPr lang="zh-CN" altLang="en-US" sz="1000" dirty="0">
                <a:solidFill>
                  <a:prstClr val="white"/>
                </a:solidFill>
                <a:cs typeface="+mn-ea"/>
                <a:sym typeface="+mn-lt"/>
              </a:rPr>
              <a:t>对</a:t>
            </a:r>
            <a:r>
              <a:rPr lang="en-US" altLang="zh-CN" sz="1000" dirty="0">
                <a:solidFill>
                  <a:prstClr val="white"/>
                </a:solidFill>
                <a:cs typeface="+mn-ea"/>
                <a:sym typeface="+mn-lt"/>
              </a:rPr>
              <a:t>VIP</a:t>
            </a:r>
            <a:r>
              <a:rPr lang="zh-CN" altLang="en-US" sz="1000" dirty="0">
                <a:solidFill>
                  <a:prstClr val="white"/>
                </a:solidFill>
                <a:cs typeface="+mn-ea"/>
                <a:sym typeface="+mn-lt"/>
              </a:rPr>
              <a:t>行程的全纪录；主要活动环节的全程记录；</a:t>
            </a:r>
          </a:p>
          <a:p>
            <a:pPr lvl="0" algn="just">
              <a:lnSpc>
                <a:spcPct val="150000"/>
              </a:lnSpc>
            </a:pPr>
            <a:r>
              <a:rPr lang="zh-CN" altLang="en-US" sz="1000" dirty="0">
                <a:solidFill>
                  <a:prstClr val="white"/>
                </a:solidFill>
                <a:cs typeface="+mn-ea"/>
                <a:sym typeface="+mn-lt"/>
              </a:rPr>
              <a:t>活动其间对</a:t>
            </a:r>
            <a:r>
              <a:rPr lang="en-US" altLang="zh-CN" sz="1000" dirty="0">
                <a:solidFill>
                  <a:prstClr val="white"/>
                </a:solidFill>
                <a:cs typeface="+mn-ea"/>
                <a:sym typeface="+mn-lt"/>
              </a:rPr>
              <a:t>VIP</a:t>
            </a:r>
            <a:r>
              <a:rPr lang="zh-CN" altLang="en-US" sz="1000" dirty="0">
                <a:solidFill>
                  <a:prstClr val="white"/>
                </a:solidFill>
                <a:cs typeface="+mn-ea"/>
                <a:sym typeface="+mn-lt"/>
              </a:rPr>
              <a:t>采访等活动进行记录；</a:t>
            </a:r>
          </a:p>
          <a:p>
            <a:pPr lvl="0" algn="just">
              <a:lnSpc>
                <a:spcPct val="150000"/>
              </a:lnSpc>
            </a:pPr>
            <a:r>
              <a:rPr lang="zh-CN" altLang="en-US" sz="1000" dirty="0">
                <a:solidFill>
                  <a:prstClr val="white"/>
                </a:solidFill>
                <a:cs typeface="+mn-ea"/>
                <a:sym typeface="+mn-lt"/>
              </a:rPr>
              <a:t>对活动整体过程全程记录；</a:t>
            </a:r>
          </a:p>
          <a:p>
            <a:pPr lvl="0" algn="just">
              <a:lnSpc>
                <a:spcPct val="150000"/>
              </a:lnSpc>
            </a:pPr>
            <a:r>
              <a:rPr lang="zh-CN" altLang="en-US" sz="1000" dirty="0">
                <a:solidFill>
                  <a:prstClr val="white"/>
                </a:solidFill>
                <a:cs typeface="+mn-ea"/>
                <a:sym typeface="+mn-lt"/>
              </a:rPr>
              <a:t>每批次嘉宾活动花絮采集</a:t>
            </a:r>
            <a:r>
              <a:rPr lang="en-US" altLang="zh-CN" sz="1000" dirty="0">
                <a:solidFill>
                  <a:prstClr val="white"/>
                </a:solidFill>
                <a:cs typeface="+mn-ea"/>
                <a:sym typeface="+mn-lt"/>
              </a:rPr>
              <a:t>/</a:t>
            </a:r>
            <a:r>
              <a:rPr lang="zh-CN" altLang="en-US" sz="1000" dirty="0">
                <a:solidFill>
                  <a:prstClr val="white"/>
                </a:solidFill>
                <a:cs typeface="+mn-ea"/>
                <a:sym typeface="+mn-lt"/>
              </a:rPr>
              <a:t>记录；</a:t>
            </a:r>
          </a:p>
          <a:p>
            <a:pPr lvl="0" algn="just">
              <a:lnSpc>
                <a:spcPct val="150000"/>
              </a:lnSpc>
            </a:pPr>
            <a:r>
              <a:rPr lang="zh-CN" altLang="en-US" sz="1000" dirty="0">
                <a:solidFill>
                  <a:prstClr val="white"/>
                </a:solidFill>
                <a:cs typeface="+mn-ea"/>
                <a:sym typeface="+mn-lt"/>
              </a:rPr>
              <a:t>活动各建筑主体内空场拍摄</a:t>
            </a:r>
            <a:r>
              <a:rPr lang="zh-CN" altLang="en-US" sz="1000" dirty="0" smtClean="0">
                <a:solidFill>
                  <a:prstClr val="white"/>
                </a:solidFill>
                <a:cs typeface="+mn-ea"/>
                <a:sym typeface="+mn-lt"/>
              </a:rPr>
              <a:t>；</a:t>
            </a:r>
            <a:endParaRPr lang="zh-CN" altLang="en-US" sz="1000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15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 animBg="1"/>
      <p:bldP spid="6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01295"/>
          </a:xfrm>
          <a:prstGeom prst="rect">
            <a:avLst/>
          </a:prstGeom>
        </p:spPr>
      </p:pic>
      <p:grpSp>
        <p:nvGrpSpPr>
          <p:cNvPr id="4" name="Group 12"/>
          <p:cNvGrpSpPr/>
          <p:nvPr/>
        </p:nvGrpSpPr>
        <p:grpSpPr>
          <a:xfrm>
            <a:off x="5555999" y="3140422"/>
            <a:ext cx="1080000" cy="1080000"/>
            <a:chOff x="5292331" y="4623513"/>
            <a:chExt cx="1080000" cy="1080000"/>
          </a:xfrm>
        </p:grpSpPr>
        <p:sp>
          <p:nvSpPr>
            <p:cNvPr id="5" name="Teardrop 11"/>
            <p:cNvSpPr>
              <a:spLocks noChangeAspect="1"/>
            </p:cNvSpPr>
            <p:nvPr/>
          </p:nvSpPr>
          <p:spPr>
            <a:xfrm rot="18960000">
              <a:off x="5292331" y="4623513"/>
              <a:ext cx="1080000" cy="1080000"/>
            </a:xfrm>
            <a:prstGeom prst="teardrop">
              <a:avLst>
                <a:gd name="adj" fmla="val 157569"/>
              </a:avLst>
            </a:prstGeom>
            <a:solidFill>
              <a:sysClr val="windowText" lastClr="000000">
                <a:alpha val="70000"/>
              </a:sysClr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" name="Oval 10"/>
            <p:cNvSpPr>
              <a:spLocks noChangeAspect="1"/>
            </p:cNvSpPr>
            <p:nvPr/>
          </p:nvSpPr>
          <p:spPr>
            <a:xfrm>
              <a:off x="5400331" y="4731513"/>
              <a:ext cx="864000" cy="864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solidFill>
                <a:sysClr val="window" lastClr="FFFFFF">
                  <a:alpha val="7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7" name="Content Placeholder 2"/>
          <p:cNvSpPr txBox="1">
            <a:spLocks/>
          </p:cNvSpPr>
          <p:nvPr/>
        </p:nvSpPr>
        <p:spPr>
          <a:xfrm>
            <a:off x="763953" y="5217611"/>
            <a:ext cx="10664092" cy="10362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defRPr>
                <a:uFillTx/>
              </a:defRPr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酒店哥哥，是国内首家线上的会议场地搜索、比价、预订平台。上线至今，酒店哥哥一直秉持“无佣金、不加价、非中介”的品牌理念，当前已有超过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20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万家企业用户在日常线下会议中使用酒店哥哥，一站式解决了场地预订的难题。截至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2017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年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3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月，酒店哥哥已经覆盖了全国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325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个城市，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8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万多家优质场地资源，包括高档星级酒店、中档优质酒店、度假村、特色会所、会议中心等，月均处理超过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40000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个会议订单，年度交易规模超过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50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亿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RMB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。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微软雅黑" charset="0"/>
              <a:sym typeface="微软雅黑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63953" y="4610458"/>
            <a:ext cx="10664092" cy="6923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Clr>
                <a:srgbClr val="1F608B">
                  <a:lumMod val="75000"/>
                </a:srgbClr>
              </a:buClr>
            </a:pPr>
            <a:r>
              <a:rPr lang="zh-CN" altLang="en-US" sz="2800" b="1" spc="300" dirty="0" smtClean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活动背景</a:t>
            </a:r>
            <a:endParaRPr lang="en-US" sz="2800" b="1" spc="30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21040" y="4309465"/>
            <a:ext cx="2949918" cy="3788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30000"/>
              </a:lnSpc>
              <a:buClr>
                <a:srgbClr val="1F608B">
                  <a:lumMod val="75000"/>
                </a:srgbClr>
              </a:buClr>
            </a:pPr>
            <a:r>
              <a:rPr lang="id-ID" sz="1400" b="1" dirty="0">
                <a:solidFill>
                  <a:prstClr val="white">
                    <a:lumMod val="50000"/>
                  </a:prstClr>
                </a:solidFill>
                <a:ea typeface="Roboto" panose="02000000000000000000" pitchFamily="2" charset="0"/>
              </a:rPr>
              <a:t>Activity background</a:t>
            </a:r>
            <a:endParaRPr lang="en-US" sz="1100" i="1" dirty="0">
              <a:solidFill>
                <a:prstClr val="white">
                  <a:lumMod val="75000"/>
                </a:prstClr>
              </a:solidFill>
              <a:ea typeface="Roboto" panose="02000000000000000000" pitchFamily="2" charset="0"/>
            </a:endParaRPr>
          </a:p>
        </p:txBody>
      </p:sp>
      <p:grpSp>
        <p:nvGrpSpPr>
          <p:cNvPr id="10" name="Group 19"/>
          <p:cNvGrpSpPr/>
          <p:nvPr/>
        </p:nvGrpSpPr>
        <p:grpSpPr>
          <a:xfrm>
            <a:off x="5828795" y="4567745"/>
            <a:ext cx="534408" cy="165606"/>
            <a:chOff x="10185009" y="4052544"/>
            <a:chExt cx="534408" cy="165606"/>
          </a:xfrm>
        </p:grpSpPr>
        <p:sp>
          <p:nvSpPr>
            <p:cNvPr id="11" name="Oval 16"/>
            <p:cNvSpPr/>
            <p:nvPr/>
          </p:nvSpPr>
          <p:spPr>
            <a:xfrm>
              <a:off x="10185009" y="4056150"/>
              <a:ext cx="162000" cy="162000"/>
            </a:xfrm>
            <a:prstGeom prst="ellipse">
              <a:avLst/>
            </a:prstGeom>
            <a:solidFill>
              <a:srgbClr val="2980B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Oval 17"/>
            <p:cNvSpPr/>
            <p:nvPr/>
          </p:nvSpPr>
          <p:spPr>
            <a:xfrm>
              <a:off x="10371213" y="4052544"/>
              <a:ext cx="162000" cy="162000"/>
            </a:xfrm>
            <a:prstGeom prst="ellipse">
              <a:avLst/>
            </a:prstGeom>
            <a:solidFill>
              <a:srgbClr val="7BB8E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Oval 18"/>
            <p:cNvSpPr/>
            <p:nvPr/>
          </p:nvSpPr>
          <p:spPr>
            <a:xfrm>
              <a:off x="10557417" y="4052544"/>
              <a:ext cx="162000" cy="162000"/>
            </a:xfrm>
            <a:prstGeom prst="ellipse">
              <a:avLst/>
            </a:prstGeom>
            <a:solidFill>
              <a:srgbClr val="9FCBE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829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4162618" y="2068705"/>
            <a:ext cx="38667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Thanks</a:t>
            </a:r>
            <a:endParaRPr lang="zh-CN" altLang="en-US" sz="80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292988" y="3708854"/>
            <a:ext cx="3877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spc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谢谢您的观看</a:t>
            </a:r>
          </a:p>
        </p:txBody>
      </p:sp>
      <p:grpSp>
        <p:nvGrpSpPr>
          <p:cNvPr id="35" name="组合 34"/>
          <p:cNvGrpSpPr/>
          <p:nvPr/>
        </p:nvGrpSpPr>
        <p:grpSpPr>
          <a:xfrm>
            <a:off x="4413251" y="3206030"/>
            <a:ext cx="3365500" cy="186114"/>
            <a:chOff x="3674825" y="4038512"/>
            <a:chExt cx="4842351" cy="267784"/>
          </a:xfrm>
        </p:grpSpPr>
        <p:sp>
          <p:nvSpPr>
            <p:cNvPr id="36" name="任意多边形 35"/>
            <p:cNvSpPr/>
            <p:nvPr/>
          </p:nvSpPr>
          <p:spPr>
            <a:xfrm>
              <a:off x="6026598" y="4038512"/>
              <a:ext cx="138804" cy="267784"/>
            </a:xfrm>
            <a:custGeom>
              <a:avLst/>
              <a:gdLst>
                <a:gd name="connsiteX0" fmla="*/ 69402 w 138804"/>
                <a:gd name="connsiteY0" fmla="*/ 0 h 267784"/>
                <a:gd name="connsiteX1" fmla="*/ 138804 w 138804"/>
                <a:gd name="connsiteY1" fmla="*/ 78286 h 267784"/>
                <a:gd name="connsiteX2" fmla="*/ 69402 w 138804"/>
                <a:gd name="connsiteY2" fmla="*/ 267784 h 267784"/>
                <a:gd name="connsiteX3" fmla="*/ 0 w 138804"/>
                <a:gd name="connsiteY3" fmla="*/ 78286 h 267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804" h="267784">
                  <a:moveTo>
                    <a:pt x="69402" y="0"/>
                  </a:moveTo>
                  <a:lnTo>
                    <a:pt x="138804" y="78286"/>
                  </a:lnTo>
                  <a:lnTo>
                    <a:pt x="69402" y="267784"/>
                  </a:lnTo>
                  <a:lnTo>
                    <a:pt x="0" y="782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37" name="组合 36"/>
            <p:cNvGrpSpPr/>
            <p:nvPr/>
          </p:nvGrpSpPr>
          <p:grpSpPr>
            <a:xfrm flipV="1">
              <a:off x="3674825" y="4074839"/>
              <a:ext cx="4842351" cy="45719"/>
              <a:chOff x="3394710" y="4250530"/>
              <a:chExt cx="5392103" cy="0"/>
            </a:xfrm>
          </p:grpSpPr>
          <p:cxnSp>
            <p:nvCxnSpPr>
              <p:cNvPr id="38" name="直接连接符 37"/>
              <p:cNvCxnSpPr/>
              <p:nvPr/>
            </p:nvCxnSpPr>
            <p:spPr>
              <a:xfrm>
                <a:off x="6267450" y="4250530"/>
                <a:ext cx="251936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>
                <a:off x="3394710" y="4250530"/>
                <a:ext cx="251936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9836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62"/>
          <p:cNvCxnSpPr/>
          <p:nvPr/>
        </p:nvCxnSpPr>
        <p:spPr>
          <a:xfrm rot="5400000">
            <a:off x="5658974" y="6444940"/>
            <a:ext cx="828000" cy="0"/>
          </a:xfrm>
          <a:prstGeom prst="line">
            <a:avLst/>
          </a:prstGeom>
          <a:noFill/>
          <a:ln w="317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" name="Straight Connector 56"/>
          <p:cNvCxnSpPr/>
          <p:nvPr/>
        </p:nvCxnSpPr>
        <p:spPr>
          <a:xfrm rot="5400000">
            <a:off x="5658974" y="4884886"/>
            <a:ext cx="828000" cy="0"/>
          </a:xfrm>
          <a:prstGeom prst="line">
            <a:avLst/>
          </a:prstGeom>
          <a:noFill/>
          <a:ln w="317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" name="Straight Connector 51"/>
          <p:cNvCxnSpPr/>
          <p:nvPr/>
        </p:nvCxnSpPr>
        <p:spPr>
          <a:xfrm rot="5400000">
            <a:off x="5658974" y="3365715"/>
            <a:ext cx="828000" cy="0"/>
          </a:xfrm>
          <a:prstGeom prst="line">
            <a:avLst/>
          </a:prstGeom>
          <a:noFill/>
          <a:ln w="317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>
          <a:xfrm>
            <a:off x="5152630" y="2612572"/>
            <a:ext cx="540000" cy="0"/>
          </a:xfrm>
          <a:prstGeom prst="line">
            <a:avLst/>
          </a:prstGeom>
          <a:noFill/>
          <a:ln w="317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6" name="Straight Connector 40"/>
          <p:cNvCxnSpPr/>
          <p:nvPr/>
        </p:nvCxnSpPr>
        <p:spPr>
          <a:xfrm rot="5400000">
            <a:off x="5886344" y="165476"/>
            <a:ext cx="360000" cy="0"/>
          </a:xfrm>
          <a:prstGeom prst="line">
            <a:avLst/>
          </a:prstGeom>
          <a:noFill/>
          <a:ln w="317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  <a:headEnd type="none" w="sm" len="sm"/>
            <a:tailEnd type="oval"/>
          </a:ln>
          <a:effectLst/>
        </p:spPr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2534795" y="528569"/>
            <a:ext cx="7063097" cy="6007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202F3D">
                  <a:lumMod val="75000"/>
                </a:srgbClr>
              </a:buClr>
            </a:pPr>
            <a:r>
              <a:rPr lang="zh-CN" altLang="en-US" sz="320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活动目的</a:t>
            </a:r>
          </a:p>
        </p:txBody>
      </p:sp>
      <p:cxnSp>
        <p:nvCxnSpPr>
          <p:cNvPr id="9" name="Straight Connector 43"/>
          <p:cNvCxnSpPr/>
          <p:nvPr/>
        </p:nvCxnSpPr>
        <p:spPr>
          <a:xfrm rot="5400000">
            <a:off x="5568974" y="1765292"/>
            <a:ext cx="1008000" cy="0"/>
          </a:xfrm>
          <a:prstGeom prst="line">
            <a:avLst/>
          </a:prstGeom>
          <a:noFill/>
          <a:ln w="317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  <a:headEnd type="oval" w="med" len="med"/>
            <a:tailEnd type="none"/>
          </a:ln>
          <a:effectLst/>
        </p:spPr>
      </p:cxnSp>
      <p:sp>
        <p:nvSpPr>
          <p:cNvPr id="10" name="Oval 2"/>
          <p:cNvSpPr/>
          <p:nvPr/>
        </p:nvSpPr>
        <p:spPr>
          <a:xfrm>
            <a:off x="5698460" y="2251234"/>
            <a:ext cx="720000" cy="720000"/>
          </a:xfrm>
          <a:prstGeom prst="ellipse">
            <a:avLst/>
          </a:prstGeom>
          <a:solidFill>
            <a:srgbClr val="202F3D"/>
          </a:solidFill>
          <a:ln w="3810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667173" y="2425406"/>
            <a:ext cx="811601" cy="3468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202F3D">
                  <a:lumMod val="75000"/>
                </a:srgbClr>
              </a:buClr>
            </a:pPr>
            <a:r>
              <a:rPr lang="zh-CN" altLang="en-US" sz="1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昨天</a:t>
            </a:r>
            <a:endParaRPr lang="id-ID" sz="1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48"/>
          <p:cNvSpPr txBox="1"/>
          <p:nvPr/>
        </p:nvSpPr>
        <p:spPr>
          <a:xfrm>
            <a:off x="6568020" y="1960640"/>
            <a:ext cx="4448742" cy="1005848"/>
          </a:xfrm>
          <a:prstGeom prst="rect">
            <a:avLst/>
          </a:prstGeom>
          <a:noFill/>
        </p:spPr>
        <p:txBody>
          <a:bodyPr wrap="square" rIns="144000" bIns="36000" numCol="1" spcCol="360000" rtlCol="0">
            <a:spAutoFit/>
          </a:bodyPr>
          <a:lstStyle/>
          <a:p>
            <a:r>
              <a:rPr lang="zh-CN" altLang="en-US" b="1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本次活动以年会为契机，探索探讨未来行业的趋势与未来，号召所有酒店哥哥人、网点、供应商、客户及员工家属共同回顾酒店哥哥在创业发展中的激情与感动，</a:t>
            </a:r>
            <a:endParaRPr lang="en-US" altLang="zh-CN" sz="1200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微软雅黑" charset="0"/>
              <a:sym typeface="微软雅黑" charset="0"/>
            </a:endParaRPr>
          </a:p>
          <a:p>
            <a:pPr>
              <a:lnSpc>
                <a:spcPct val="150000"/>
              </a:lnSpc>
              <a:defRPr>
                <a:uFillTx/>
              </a:defRPr>
            </a:pP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微软雅黑" charset="0"/>
              <a:sym typeface="微软雅黑" charset="0"/>
            </a:endParaRPr>
          </a:p>
        </p:txBody>
      </p:sp>
      <p:sp>
        <p:nvSpPr>
          <p:cNvPr id="13" name="Flowchart: Terminator 12"/>
          <p:cNvSpPr/>
          <p:nvPr/>
        </p:nvSpPr>
        <p:spPr>
          <a:xfrm>
            <a:off x="2552315" y="1902689"/>
            <a:ext cx="2598057" cy="1417089"/>
          </a:xfrm>
          <a:prstGeom prst="flowChartTerminator">
            <a:avLst/>
          </a:prstGeom>
          <a:blipFill dpi="0" rotWithShape="1">
            <a:blip r:embed="rId3"/>
            <a:srcRect/>
            <a:stretch>
              <a:fillRect t="-54000" r="-11000" b="-5000"/>
            </a:stretch>
          </a:blipFill>
          <a:ln w="317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14" name="Straight Connector 50"/>
          <p:cNvCxnSpPr/>
          <p:nvPr/>
        </p:nvCxnSpPr>
        <p:spPr>
          <a:xfrm>
            <a:off x="6415372" y="4128827"/>
            <a:ext cx="540000" cy="0"/>
          </a:xfrm>
          <a:prstGeom prst="line">
            <a:avLst/>
          </a:prstGeom>
          <a:noFill/>
          <a:ln w="317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sp>
        <p:nvSpPr>
          <p:cNvPr id="15" name="Oval 52"/>
          <p:cNvSpPr/>
          <p:nvPr/>
        </p:nvSpPr>
        <p:spPr>
          <a:xfrm>
            <a:off x="5698460" y="3767489"/>
            <a:ext cx="720000" cy="720000"/>
          </a:xfrm>
          <a:prstGeom prst="ellipse">
            <a:avLst/>
          </a:prstGeom>
          <a:solidFill>
            <a:srgbClr val="1C9494"/>
          </a:solidFill>
          <a:ln w="3810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667173" y="3941661"/>
            <a:ext cx="811601" cy="3468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202F3D">
                  <a:lumMod val="75000"/>
                </a:srgbClr>
              </a:buClr>
            </a:pPr>
            <a:r>
              <a:rPr lang="zh-CN" altLang="en-US" sz="18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此刻</a:t>
            </a:r>
            <a:endParaRPr lang="id-ID" sz="1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Flowchart: Terminator 54"/>
          <p:cNvSpPr/>
          <p:nvPr/>
        </p:nvSpPr>
        <p:spPr>
          <a:xfrm>
            <a:off x="6950144" y="3418944"/>
            <a:ext cx="2598057" cy="1417089"/>
          </a:xfrm>
          <a:prstGeom prst="flowChartTerminator">
            <a:avLst/>
          </a:prstGeom>
          <a:blipFill>
            <a:blip r:embed="rId4"/>
            <a:stretch>
              <a:fillRect t="-54000" r="-11000" b="-5000"/>
            </a:stretch>
          </a:blipFill>
          <a:ln w="317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" name="TextBox 55"/>
          <p:cNvSpPr txBox="1"/>
          <p:nvPr/>
        </p:nvSpPr>
        <p:spPr>
          <a:xfrm>
            <a:off x="2558264" y="3479823"/>
            <a:ext cx="3019665" cy="1296376"/>
          </a:xfrm>
          <a:prstGeom prst="rect">
            <a:avLst/>
          </a:prstGeom>
          <a:noFill/>
        </p:spPr>
        <p:txBody>
          <a:bodyPr wrap="square" rIns="144000" bIns="36000" numCol="1" spcCol="360000" rtlCol="0">
            <a:spAutoFit/>
          </a:bodyPr>
          <a:lstStyle/>
          <a:p>
            <a:pPr>
              <a:lnSpc>
                <a:spcPct val="150000"/>
              </a:lnSpc>
              <a:defRPr>
                <a:uFillTx/>
              </a:defRPr>
            </a:pPr>
            <a:r>
              <a:rPr lang="zh-CN" altLang="en-US" b="1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charset="0"/>
              </a:rPr>
              <a:t>欢乐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在感受欢乐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微软雅黑" charset="0"/>
              </a:rPr>
              <a:t>气氛的同时，表达与酒店哥哥共发展、同命运的情感，并通过此次活动，呼吁更多的人加入到酒店哥哥的团队中，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微软雅黑" charset="0"/>
              <a:sym typeface="微软雅黑" charset="0"/>
            </a:endParaRPr>
          </a:p>
        </p:txBody>
      </p:sp>
      <p:cxnSp>
        <p:nvCxnSpPr>
          <p:cNvPr id="19" name="Straight Connector 57"/>
          <p:cNvCxnSpPr/>
          <p:nvPr/>
        </p:nvCxnSpPr>
        <p:spPr>
          <a:xfrm>
            <a:off x="5152630" y="5652738"/>
            <a:ext cx="540000" cy="0"/>
          </a:xfrm>
          <a:prstGeom prst="line">
            <a:avLst/>
          </a:prstGeom>
          <a:noFill/>
          <a:ln w="317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sp>
        <p:nvSpPr>
          <p:cNvPr id="20" name="Oval 58"/>
          <p:cNvSpPr/>
          <p:nvPr/>
        </p:nvSpPr>
        <p:spPr>
          <a:xfrm>
            <a:off x="5698460" y="5291400"/>
            <a:ext cx="720000" cy="720000"/>
          </a:xfrm>
          <a:prstGeom prst="ellipse">
            <a:avLst/>
          </a:prstGeom>
          <a:solidFill>
            <a:srgbClr val="7CB554"/>
          </a:solidFill>
          <a:ln w="3810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667173" y="5465572"/>
            <a:ext cx="811601" cy="3468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202F3D">
                  <a:lumMod val="75000"/>
                </a:srgbClr>
              </a:buClr>
            </a:pPr>
            <a:r>
              <a:rPr lang="zh-CN" altLang="en-US" sz="18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</a:t>
            </a:r>
            <a:endParaRPr lang="id-ID" sz="1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60"/>
          <p:cNvSpPr txBox="1"/>
          <p:nvPr/>
        </p:nvSpPr>
        <p:spPr>
          <a:xfrm>
            <a:off x="6568020" y="5345628"/>
            <a:ext cx="4123426" cy="544183"/>
          </a:xfrm>
          <a:prstGeom prst="rect">
            <a:avLst/>
          </a:prstGeom>
          <a:noFill/>
        </p:spPr>
        <p:txBody>
          <a:bodyPr wrap="square" rIns="144000" bIns="36000" numCol="1" spcCol="360000" rtlCol="0">
            <a:spAutoFit/>
          </a:bodyPr>
          <a:lstStyle/>
          <a:p>
            <a:r>
              <a:rPr lang="zh-CN" altLang="en-US" b="1" dirty="0" smtClean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成长</a:t>
            </a:r>
            <a:r>
              <a:rPr lang="zh-CN" altLang="en-US" sz="1200" dirty="0" smtClean="0">
                <a:solidFill>
                  <a:prstClr val="white">
                    <a:lumMod val="6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探讨探索未来的趋势</a:t>
            </a:r>
            <a:r>
              <a:rPr lang="zh-CN" altLang="en-US" sz="1200" dirty="0">
                <a:solidFill>
                  <a:prstClr val="white">
                    <a:lumMod val="6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200" dirty="0" smtClean="0">
                <a:solidFill>
                  <a:prstClr val="white">
                    <a:lumMod val="6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酒店哥哥将会颠覆会务行业</a:t>
            </a:r>
            <a:endParaRPr lang="en-US" altLang="zh-CN" sz="1200" dirty="0" smtClean="0">
              <a:solidFill>
                <a:prstClr val="white">
                  <a:lumMod val="6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 smtClean="0">
                <a:solidFill>
                  <a:prstClr val="white">
                    <a:lumMod val="6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创新科技，用互联网的思维决策未来</a:t>
            </a:r>
            <a:endParaRPr lang="zh-CN" altLang="en-US" sz="1200" dirty="0">
              <a:solidFill>
                <a:prstClr val="white">
                  <a:lumMod val="6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Flowchart: Terminator 61"/>
          <p:cNvSpPr/>
          <p:nvPr/>
        </p:nvSpPr>
        <p:spPr>
          <a:xfrm>
            <a:off x="2552315" y="4942855"/>
            <a:ext cx="2598057" cy="1417089"/>
          </a:xfrm>
          <a:prstGeom prst="flowChartTerminator">
            <a:avLst/>
          </a:prstGeom>
          <a:blipFill dpi="0" rotWithShape="1">
            <a:blip r:embed="rId5"/>
            <a:srcRect/>
            <a:stretch>
              <a:fillRect t="-10000" r="-11000" b="-5000"/>
            </a:stretch>
          </a:blipFill>
          <a:ln w="317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28067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5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7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25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75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250"/>
                            </p:stCondLst>
                            <p:childTnLst>
                              <p:par>
                                <p:cTn id="5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25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500"/>
                            </p:stCondLst>
                            <p:childTnLst>
                              <p:par>
                                <p:cTn id="8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000"/>
                            </p:stCondLst>
                            <p:childTnLst>
                              <p:par>
                                <p:cTn id="8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750"/>
                            </p:stCondLst>
                            <p:childTnLst>
                              <p:par>
                                <p:cTn id="9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/>
      <p:bldP spid="12" grpId="0"/>
      <p:bldP spid="13" grpId="0" animBg="1"/>
      <p:bldP spid="15" grpId="0" animBg="1"/>
      <p:bldP spid="16" grpId="0"/>
      <p:bldP spid="17" grpId="0" animBg="1"/>
      <p:bldP spid="18" grpId="0"/>
      <p:bldP spid="20" grpId="0" animBg="1"/>
      <p:bldP spid="21" grpId="0"/>
      <p:bldP spid="22" grpId="0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mg01.taopic.com/160826/240436-160R6105Z9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6"/>
          <a:stretch/>
        </p:blipFill>
        <p:spPr bwMode="auto">
          <a:xfrm>
            <a:off x="866066" y="2074793"/>
            <a:ext cx="2422945" cy="162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2"/>
          <p:cNvSpPr/>
          <p:nvPr/>
        </p:nvSpPr>
        <p:spPr>
          <a:xfrm>
            <a:off x="866066" y="4391631"/>
            <a:ext cx="2414034" cy="1629717"/>
          </a:xfrm>
          <a:prstGeom prst="rect">
            <a:avLst/>
          </a:prstGeom>
          <a:blipFill>
            <a:blip r:embed="rId4"/>
            <a:stretch>
              <a:fillRect t="-1000" r="-6000" b="-11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Rectangle 19"/>
          <p:cNvSpPr/>
          <p:nvPr/>
        </p:nvSpPr>
        <p:spPr>
          <a:xfrm>
            <a:off x="6319818" y="2074793"/>
            <a:ext cx="2414034" cy="1629718"/>
          </a:xfrm>
          <a:prstGeom prst="rect">
            <a:avLst/>
          </a:prstGeom>
          <a:blipFill>
            <a:blip r:embed="rId5"/>
            <a:stretch>
              <a:fillRect t="-1000" r="-6000" b="-11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Rectangle 26"/>
          <p:cNvSpPr/>
          <p:nvPr/>
        </p:nvSpPr>
        <p:spPr>
          <a:xfrm>
            <a:off x="6310906" y="4390886"/>
            <a:ext cx="2414034" cy="1629717"/>
          </a:xfrm>
          <a:prstGeom prst="rect">
            <a:avLst/>
          </a:prstGeom>
          <a:blipFill>
            <a:blip r:embed="rId6"/>
            <a:stretch>
              <a:fillRect t="-1000" r="-6000" b="-11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Oval 44"/>
          <p:cNvSpPr>
            <a:spLocks noChangeAspect="1"/>
          </p:cNvSpPr>
          <p:nvPr/>
        </p:nvSpPr>
        <p:spPr>
          <a:xfrm>
            <a:off x="7113941" y="4848321"/>
            <a:ext cx="825788" cy="828000"/>
          </a:xfrm>
          <a:prstGeom prst="ellipse">
            <a:avLst/>
          </a:prstGeom>
          <a:solidFill>
            <a:srgbClr val="F95647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Oval 43"/>
          <p:cNvSpPr>
            <a:spLocks noChangeAspect="1"/>
          </p:cNvSpPr>
          <p:nvPr/>
        </p:nvSpPr>
        <p:spPr>
          <a:xfrm>
            <a:off x="7073363" y="2514034"/>
            <a:ext cx="825788" cy="828000"/>
          </a:xfrm>
          <a:prstGeom prst="ellipse">
            <a:avLst/>
          </a:prstGeom>
          <a:solidFill>
            <a:srgbClr val="7CB554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Oval 42"/>
          <p:cNvSpPr>
            <a:spLocks noChangeAspect="1"/>
          </p:cNvSpPr>
          <p:nvPr/>
        </p:nvSpPr>
        <p:spPr>
          <a:xfrm>
            <a:off x="1714845" y="4786595"/>
            <a:ext cx="825788" cy="828000"/>
          </a:xfrm>
          <a:prstGeom prst="ellipse">
            <a:avLst/>
          </a:prstGeom>
          <a:solidFill>
            <a:srgbClr val="FAC14D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Oval 41"/>
          <p:cNvSpPr>
            <a:spLocks noChangeAspect="1"/>
          </p:cNvSpPr>
          <p:nvPr/>
        </p:nvSpPr>
        <p:spPr>
          <a:xfrm>
            <a:off x="1693071" y="2442535"/>
            <a:ext cx="825788" cy="828000"/>
          </a:xfrm>
          <a:prstGeom prst="ellipse">
            <a:avLst/>
          </a:prstGeom>
          <a:solidFill>
            <a:srgbClr val="1C9494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10" name="Straight Connector 6"/>
          <p:cNvCxnSpPr/>
          <p:nvPr/>
        </p:nvCxnSpPr>
        <p:spPr>
          <a:xfrm>
            <a:off x="849887" y="1611074"/>
            <a:ext cx="5040000" cy="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</p:cxnSp>
      <p:cxnSp>
        <p:nvCxnSpPr>
          <p:cNvPr id="11" name="Straight Connector 7"/>
          <p:cNvCxnSpPr/>
          <p:nvPr/>
        </p:nvCxnSpPr>
        <p:spPr>
          <a:xfrm>
            <a:off x="874978" y="1973932"/>
            <a:ext cx="5040000" cy="0"/>
          </a:xfrm>
          <a:prstGeom prst="line">
            <a:avLst/>
          </a:prstGeom>
          <a:noFill/>
          <a:ln w="2222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sp>
        <p:nvSpPr>
          <p:cNvPr id="12" name="Rectangle 8"/>
          <p:cNvSpPr/>
          <p:nvPr/>
        </p:nvSpPr>
        <p:spPr>
          <a:xfrm>
            <a:off x="3356803" y="2075538"/>
            <a:ext cx="2558175" cy="1629718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3407109" y="2140844"/>
            <a:ext cx="25104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ea typeface="Roboto" panose="02000000000000000000" pitchFamily="2" charset="0"/>
              </a:rPr>
              <a:t>Description</a:t>
            </a:r>
          </a:p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HY헤드라인M" charset="0"/>
                <a:sym typeface="HY헤드라인M" charset="0"/>
              </a:rPr>
              <a:t>1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HY헤드라인M" charset="0"/>
              </a:rPr>
              <a:t>、我们的风雨同舟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HY헤드라인M" charset="0"/>
              <a:sym typeface="HY헤드라인M" charset="0"/>
            </a:endParaRPr>
          </a:p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HY헤드라인M" charset="0"/>
                <a:sym typeface="HY헤드라인M" charset="0"/>
              </a:rPr>
              <a:t>2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HY헤드라인M" charset="0"/>
              </a:rPr>
              <a:t>、我们的硕果累累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HY헤드라인M" charset="0"/>
              <a:sym typeface="HY헤드라인M" charset="0"/>
            </a:endParaRPr>
          </a:p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HY헤드라인M" charset="0"/>
                <a:sym typeface="HY헤드라인M" charset="0"/>
              </a:rPr>
              <a:t>3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HY헤드라인M" charset="0"/>
              </a:rPr>
              <a:t>、酒店哥哥大家庭的昨天、今天、明天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HY헤드라인M" charset="0"/>
              <a:sym typeface="HY헤드라인M" charset="0"/>
            </a:endParaRPr>
          </a:p>
        </p:txBody>
      </p:sp>
      <p:sp>
        <p:nvSpPr>
          <p:cNvPr id="15" name="TextBox 11"/>
          <p:cNvSpPr txBox="1"/>
          <p:nvPr/>
        </p:nvSpPr>
        <p:spPr>
          <a:xfrm>
            <a:off x="3407109" y="1635571"/>
            <a:ext cx="251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000" b="1" dirty="0">
                <a:solidFill>
                  <a:srgbClr val="1C9494"/>
                </a:solidFill>
                <a:latin typeface="Lato" panose="020F0502020204030203" pitchFamily="34" charset="0"/>
                <a:ea typeface="Roboto" panose="02000000000000000000" pitchFamily="2" charset="0"/>
                <a:cs typeface="Arial" panose="020B0604020202020204" pitchFamily="34" charset="0"/>
              </a:rPr>
              <a:t>情感</a:t>
            </a:r>
          </a:p>
        </p:txBody>
      </p:sp>
      <p:cxnSp>
        <p:nvCxnSpPr>
          <p:cNvPr id="16" name="Straight Connector 13"/>
          <p:cNvCxnSpPr/>
          <p:nvPr/>
        </p:nvCxnSpPr>
        <p:spPr>
          <a:xfrm>
            <a:off x="840975" y="3927167"/>
            <a:ext cx="5040000" cy="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</p:cxnSp>
      <p:cxnSp>
        <p:nvCxnSpPr>
          <p:cNvPr id="17" name="Straight Connector 14"/>
          <p:cNvCxnSpPr/>
          <p:nvPr/>
        </p:nvCxnSpPr>
        <p:spPr>
          <a:xfrm>
            <a:off x="866066" y="4290025"/>
            <a:ext cx="5040000" cy="0"/>
          </a:xfrm>
          <a:prstGeom prst="line">
            <a:avLst/>
          </a:prstGeom>
          <a:noFill/>
          <a:ln w="2222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sp>
        <p:nvSpPr>
          <p:cNvPr id="18" name="Rectangle 15"/>
          <p:cNvSpPr/>
          <p:nvPr/>
        </p:nvSpPr>
        <p:spPr>
          <a:xfrm>
            <a:off x="3347891" y="4391631"/>
            <a:ext cx="2567087" cy="162897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3398197" y="4456937"/>
            <a:ext cx="25104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ea typeface="Roboto" panose="02000000000000000000" pitchFamily="2" charset="0"/>
              </a:rPr>
              <a:t>Description</a:t>
            </a:r>
          </a:p>
          <a:p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HY헤드라인M" charset="0"/>
                <a:sym typeface="HY헤드라인M" charset="0"/>
              </a:rPr>
              <a:t>探讨探索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HY헤드라인M" charset="0"/>
                <a:sym typeface="HY헤드라인M" charset="0"/>
              </a:rPr>
              <a:t>21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HY헤드라인M" charset="0"/>
                <a:sym typeface="HY헤드라인M" charset="0"/>
              </a:rPr>
              <a:t>世纪未来的趋势（例：构建智能 生态圈）</a:t>
            </a:r>
            <a:b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HY헤드라인M" charset="0"/>
                <a:sym typeface="HY헤드라인M" charset="0"/>
              </a:rPr>
            </a:b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HY헤드라인M" charset="0"/>
              <a:sym typeface="HY헤드라인M" charset="0"/>
            </a:endParaRPr>
          </a:p>
        </p:txBody>
      </p:sp>
      <p:sp>
        <p:nvSpPr>
          <p:cNvPr id="21" name="TextBox 18"/>
          <p:cNvSpPr txBox="1"/>
          <p:nvPr/>
        </p:nvSpPr>
        <p:spPr>
          <a:xfrm>
            <a:off x="3398197" y="3951664"/>
            <a:ext cx="251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000" b="1" dirty="0">
                <a:solidFill>
                  <a:srgbClr val="FAC14D"/>
                </a:solidFill>
                <a:latin typeface="Lato" panose="020F0502020204030203" pitchFamily="34" charset="0"/>
                <a:ea typeface="Roboto" panose="02000000000000000000" pitchFamily="2" charset="0"/>
                <a:cs typeface="Arial" panose="020B0604020202020204" pitchFamily="34" charset="0"/>
              </a:rPr>
              <a:t>展望</a:t>
            </a:r>
          </a:p>
        </p:txBody>
      </p:sp>
      <p:cxnSp>
        <p:nvCxnSpPr>
          <p:cNvPr id="22" name="Straight Connector 20"/>
          <p:cNvCxnSpPr/>
          <p:nvPr/>
        </p:nvCxnSpPr>
        <p:spPr>
          <a:xfrm>
            <a:off x="6294727" y="1610329"/>
            <a:ext cx="5040000" cy="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</p:cxnSp>
      <p:cxnSp>
        <p:nvCxnSpPr>
          <p:cNvPr id="23" name="Straight Connector 21"/>
          <p:cNvCxnSpPr/>
          <p:nvPr/>
        </p:nvCxnSpPr>
        <p:spPr>
          <a:xfrm>
            <a:off x="6319818" y="1973187"/>
            <a:ext cx="5040000" cy="0"/>
          </a:xfrm>
          <a:prstGeom prst="line">
            <a:avLst/>
          </a:prstGeom>
          <a:noFill/>
          <a:ln w="2222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sp>
        <p:nvSpPr>
          <p:cNvPr id="24" name="Rectangle 22"/>
          <p:cNvSpPr/>
          <p:nvPr/>
        </p:nvSpPr>
        <p:spPr>
          <a:xfrm>
            <a:off x="8801643" y="2074793"/>
            <a:ext cx="2558175" cy="1629718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" name="TextBox 24"/>
          <p:cNvSpPr txBox="1"/>
          <p:nvPr/>
        </p:nvSpPr>
        <p:spPr>
          <a:xfrm>
            <a:off x="8851949" y="2140099"/>
            <a:ext cx="25104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ea typeface="Roboto" panose="02000000000000000000" pitchFamily="2" charset="0"/>
              </a:rPr>
              <a:t>Description</a:t>
            </a:r>
          </a:p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HY헤드라인M" charset="0"/>
                <a:sym typeface="HY헤드라인M" charset="0"/>
              </a:rPr>
              <a:t>1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HY헤드라인M" charset="0"/>
              </a:rPr>
              <a:t>、优秀员工颁奖；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HY헤드라인M" charset="0"/>
              <a:sym typeface="HY헤드라인M" charset="0"/>
            </a:endParaRPr>
          </a:p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HY헤드라인M" charset="0"/>
                <a:sym typeface="HY헤드라인M" charset="0"/>
              </a:rPr>
              <a:t>2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HY헤드라인M" charset="0"/>
              </a:rPr>
              <a:t>、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HY헤드라인M" charset="0"/>
              </a:rPr>
              <a:t>VIP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HY헤드라인M" charset="0"/>
              </a:rPr>
              <a:t>领导颁奖；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HY헤드라인M" charset="0"/>
              <a:sym typeface="HY헤드라인M" charset="0"/>
            </a:endParaRPr>
          </a:p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HY헤드라인M" charset="0"/>
                <a:sym typeface="HY헤드라인M" charset="0"/>
              </a:rPr>
              <a:t>3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HY헤드라인M" charset="0"/>
              </a:rPr>
              <a:t>、现场荣誉墙或视频；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HY헤드라인M" charset="0"/>
              <a:sym typeface="HY헤드라인M" charset="0"/>
            </a:endParaRPr>
          </a:p>
          <a:p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HY헤드라인M" charset="0"/>
              <a:sym typeface="HY헤드라인M" charset="0"/>
            </a:endParaRPr>
          </a:p>
        </p:txBody>
      </p:sp>
      <p:sp>
        <p:nvSpPr>
          <p:cNvPr id="27" name="TextBox 25"/>
          <p:cNvSpPr txBox="1"/>
          <p:nvPr/>
        </p:nvSpPr>
        <p:spPr>
          <a:xfrm>
            <a:off x="8851949" y="1634826"/>
            <a:ext cx="251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000" b="1" dirty="0">
                <a:solidFill>
                  <a:srgbClr val="7CB554"/>
                </a:solidFill>
                <a:latin typeface="Lato" panose="020F0502020204030203" pitchFamily="34" charset="0"/>
                <a:ea typeface="Roboto" panose="02000000000000000000" pitchFamily="2" charset="0"/>
                <a:cs typeface="Arial" panose="020B0604020202020204" pitchFamily="34" charset="0"/>
              </a:rPr>
              <a:t>荣誉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6285815" y="3926422"/>
            <a:ext cx="5040000" cy="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</p:cxnSp>
      <p:cxnSp>
        <p:nvCxnSpPr>
          <p:cNvPr id="29" name="Straight Connector 28"/>
          <p:cNvCxnSpPr/>
          <p:nvPr/>
        </p:nvCxnSpPr>
        <p:spPr>
          <a:xfrm>
            <a:off x="6310906" y="4289280"/>
            <a:ext cx="5040000" cy="0"/>
          </a:xfrm>
          <a:prstGeom prst="line">
            <a:avLst/>
          </a:prstGeom>
          <a:noFill/>
          <a:ln w="2222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8792731" y="4390886"/>
            <a:ext cx="2567087" cy="1629717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843037" y="4456192"/>
            <a:ext cx="251048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ea typeface="Roboto" panose="02000000000000000000" pitchFamily="2" charset="0"/>
              </a:rPr>
              <a:t>Description</a:t>
            </a:r>
          </a:p>
          <a:p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charset="0"/>
                <a:sym typeface="HY헤드라인M" charset="0"/>
              </a:rPr>
              <a:t>改革奋进创新 引领 行业新风尚</a:t>
            </a:r>
            <a:endParaRPr lang="en-US" altLang="en-US" sz="11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微软雅黑" charset="0"/>
              <a:sym typeface="HY헤드라인M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843037" y="3950919"/>
            <a:ext cx="251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000" b="1" dirty="0">
                <a:solidFill>
                  <a:srgbClr val="F95647"/>
                </a:solidFill>
                <a:latin typeface="Lato" panose="020F0502020204030203" pitchFamily="34" charset="0"/>
                <a:ea typeface="Roboto" panose="02000000000000000000" pitchFamily="2" charset="0"/>
                <a:cs typeface="Arial" panose="020B0604020202020204" pitchFamily="34" charset="0"/>
              </a:rPr>
              <a:t>布局</a:t>
            </a:r>
          </a:p>
        </p:txBody>
      </p:sp>
      <p:sp>
        <p:nvSpPr>
          <p:cNvPr id="34" name="TextBox 37"/>
          <p:cNvSpPr txBox="1"/>
          <p:nvPr/>
        </p:nvSpPr>
        <p:spPr>
          <a:xfrm>
            <a:off x="1860973" y="2532823"/>
            <a:ext cx="493547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d-ID" sz="4000" dirty="0">
                <a:solidFill>
                  <a:prstClr val="white">
                    <a:alpha val="70000"/>
                  </a:prstClr>
                </a:solidFill>
                <a:latin typeface="FontAwesome" pitchFamily="2" charset="0"/>
              </a:rPr>
              <a:t></a:t>
            </a:r>
          </a:p>
        </p:txBody>
      </p:sp>
      <p:sp>
        <p:nvSpPr>
          <p:cNvPr id="35" name="TextBox 38"/>
          <p:cNvSpPr txBox="1"/>
          <p:nvPr/>
        </p:nvSpPr>
        <p:spPr>
          <a:xfrm>
            <a:off x="7271124" y="2503505"/>
            <a:ext cx="430266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d-ID" sz="4400" dirty="0">
                <a:solidFill>
                  <a:prstClr val="white">
                    <a:alpha val="70000"/>
                  </a:prstClr>
                </a:solidFill>
                <a:latin typeface="FontAwesome" pitchFamily="2" charset="0"/>
              </a:rPr>
              <a:t></a:t>
            </a:r>
          </a:p>
        </p:txBody>
      </p:sp>
      <p:sp>
        <p:nvSpPr>
          <p:cNvPr id="36" name="TextBox 39"/>
          <p:cNvSpPr txBox="1"/>
          <p:nvPr/>
        </p:nvSpPr>
        <p:spPr>
          <a:xfrm>
            <a:off x="1873706" y="4836066"/>
            <a:ext cx="493547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d-ID" sz="4400" dirty="0">
                <a:solidFill>
                  <a:prstClr val="white">
                    <a:alpha val="70000"/>
                  </a:prstClr>
                </a:solidFill>
                <a:latin typeface="FontAwesome" pitchFamily="2" charset="0"/>
              </a:rPr>
              <a:t></a:t>
            </a:r>
          </a:p>
        </p:txBody>
      </p:sp>
      <p:sp>
        <p:nvSpPr>
          <p:cNvPr id="37" name="TextBox 40"/>
          <p:cNvSpPr txBox="1"/>
          <p:nvPr/>
        </p:nvSpPr>
        <p:spPr>
          <a:xfrm>
            <a:off x="7266901" y="4855239"/>
            <a:ext cx="493547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d-ID" sz="4400" dirty="0">
                <a:solidFill>
                  <a:prstClr val="white">
                    <a:alpha val="70000"/>
                  </a:prstClr>
                </a:solidFill>
                <a:latin typeface="FontAwesome" pitchFamily="2" charset="0"/>
              </a:rPr>
              <a:t></a:t>
            </a:r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706835" y="208557"/>
            <a:ext cx="3116135" cy="6007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200" b="1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活动主题方向</a:t>
            </a:r>
            <a:endParaRPr lang="zh-CN" altLang="en-US" sz="32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charset="0"/>
              <a:cs typeface="微软雅黑" charset="0"/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706835" y="710428"/>
            <a:ext cx="3349599" cy="367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en-US" altLang="zh-CN" sz="1800" b="1" spc="30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Motif direction</a:t>
            </a:r>
            <a:endParaRPr lang="en-US" sz="1800" b="1" spc="30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57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7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25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75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2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4000"/>
                            </p:stCondLst>
                            <p:childTnLst>
                              <p:par>
                                <p:cTn id="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75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6250"/>
                            </p:stCondLst>
                            <p:childTnLst>
                              <p:par>
                                <p:cTn id="1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4" grpId="0"/>
      <p:bldP spid="15" grpId="0"/>
      <p:bldP spid="18" grpId="0" animBg="1"/>
      <p:bldP spid="20" grpId="0"/>
      <p:bldP spid="21" grpId="0"/>
      <p:bldP spid="24" grpId="0" animBg="1"/>
      <p:bldP spid="26" grpId="0"/>
      <p:bldP spid="27" grpId="0"/>
      <p:bldP spid="30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imgsrc.baidu.com/imgad/pic/item/d01373f082025aafbcf486f2f0edab64024f1ac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" t="15964" b="7295"/>
          <a:stretch/>
        </p:blipFill>
        <p:spPr bwMode="auto">
          <a:xfrm>
            <a:off x="7657983" y="3483430"/>
            <a:ext cx="3531583" cy="184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img4.duitang.com/uploads/item/201312/11/20131211003233_CvyyS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0" t="8113" r="20537" b="5771"/>
          <a:stretch/>
        </p:blipFill>
        <p:spPr bwMode="auto">
          <a:xfrm>
            <a:off x="886221" y="1708572"/>
            <a:ext cx="4480793" cy="361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6"/>
          <p:cNvSpPr/>
          <p:nvPr/>
        </p:nvSpPr>
        <p:spPr>
          <a:xfrm>
            <a:off x="5466923" y="1708571"/>
            <a:ext cx="2120395" cy="3618173"/>
          </a:xfrm>
          <a:prstGeom prst="rect">
            <a:avLst/>
          </a:prstGeom>
          <a:blipFill dpi="0" rotWithShape="1">
            <a:blip r:embed="rId5"/>
            <a:srcRect/>
            <a:stretch>
              <a:fillRect t="-1000" r="-6000" b="-11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7663541" y="1708571"/>
            <a:ext cx="1712688" cy="1669144"/>
          </a:xfrm>
          <a:prstGeom prst="rect">
            <a:avLst/>
          </a:prstGeom>
          <a:blipFill dpi="0" rotWithShape="1">
            <a:blip r:embed="rId6"/>
            <a:srcRect/>
            <a:stretch>
              <a:fillRect t="-1000" r="-68000" b="-11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9476879" y="1708571"/>
            <a:ext cx="1712688" cy="1669144"/>
          </a:xfrm>
          <a:prstGeom prst="rect">
            <a:avLst/>
          </a:prstGeom>
          <a:blipFill>
            <a:blip r:embed="rId7"/>
            <a:stretch>
              <a:fillRect t="-1000" r="-6000" b="-11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Round Diagonal Corner Rectangle 12"/>
          <p:cNvSpPr/>
          <p:nvPr/>
        </p:nvSpPr>
        <p:spPr>
          <a:xfrm rot="5400000">
            <a:off x="3805456" y="3799660"/>
            <a:ext cx="1440000" cy="1440000"/>
          </a:xfrm>
          <a:prstGeom prst="round2DiagRect">
            <a:avLst/>
          </a:prstGeom>
          <a:solidFill>
            <a:srgbClr val="202F3D">
              <a:alpha val="80000"/>
            </a:srgbClr>
          </a:solidFill>
          <a:ln w="63500" cap="flat" cmpd="sng" algn="ctr">
            <a:noFill/>
            <a:prstDash val="solid"/>
            <a:miter lim="800000"/>
          </a:ln>
          <a:effectLst>
            <a:outerShdw blurRad="50800" dist="38100" dir="8100000" algn="tr" rotWithShape="0">
              <a:sysClr val="window" lastClr="FFFFFF">
                <a:alpha val="4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Round Diagonal Corner Rectangle 13"/>
          <p:cNvSpPr/>
          <p:nvPr/>
        </p:nvSpPr>
        <p:spPr>
          <a:xfrm rot="5400000">
            <a:off x="6409373" y="4174174"/>
            <a:ext cx="1080000" cy="1080000"/>
          </a:xfrm>
          <a:prstGeom prst="round2DiagRect">
            <a:avLst/>
          </a:prstGeom>
          <a:solidFill>
            <a:srgbClr val="1C9494">
              <a:alpha val="80000"/>
            </a:srgbClr>
          </a:solidFill>
          <a:ln w="63500" cap="flat" cmpd="sng" algn="ctr">
            <a:noFill/>
            <a:prstDash val="solid"/>
            <a:miter lim="800000"/>
          </a:ln>
          <a:effectLst>
            <a:outerShdw blurRad="50800" dist="38100" dir="8100000" algn="tr" rotWithShape="0">
              <a:sysClr val="window" lastClr="FFFFFF">
                <a:alpha val="4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Round Diagonal Corner Rectangle 14"/>
          <p:cNvSpPr/>
          <p:nvPr/>
        </p:nvSpPr>
        <p:spPr>
          <a:xfrm>
            <a:off x="7765139" y="4174174"/>
            <a:ext cx="1080000" cy="1080000"/>
          </a:xfrm>
          <a:prstGeom prst="round2DiagRect">
            <a:avLst/>
          </a:prstGeom>
          <a:solidFill>
            <a:srgbClr val="002672">
              <a:alpha val="80000"/>
            </a:srgbClr>
          </a:solidFill>
          <a:ln w="63500" cap="flat" cmpd="sng" algn="ctr">
            <a:noFill/>
            <a:prstDash val="solid"/>
            <a:miter lim="800000"/>
          </a:ln>
          <a:effectLst>
            <a:outerShdw blurRad="50800" dist="38100" dir="8100000" algn="tr" rotWithShape="0">
              <a:sysClr val="window" lastClr="FFFFFF">
                <a:alpha val="4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Round Diagonal Corner Rectangle 15"/>
          <p:cNvSpPr/>
          <p:nvPr/>
        </p:nvSpPr>
        <p:spPr>
          <a:xfrm rot="5400000">
            <a:off x="8468687" y="2462058"/>
            <a:ext cx="864000" cy="864000"/>
          </a:xfrm>
          <a:prstGeom prst="round2DiagRect">
            <a:avLst/>
          </a:prstGeom>
          <a:solidFill>
            <a:srgbClr val="FAC14D">
              <a:alpha val="80000"/>
            </a:srgbClr>
          </a:solidFill>
          <a:ln w="63500" cap="flat" cmpd="sng" algn="ctr">
            <a:noFill/>
            <a:prstDash val="solid"/>
            <a:miter lim="800000"/>
          </a:ln>
          <a:effectLst>
            <a:outerShdw blurRad="50800" dist="38100" dir="8100000" algn="tr" rotWithShape="0">
              <a:sysClr val="window" lastClr="FFFFFF">
                <a:alpha val="4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Round Diagonal Corner Rectangle 16"/>
          <p:cNvSpPr/>
          <p:nvPr/>
        </p:nvSpPr>
        <p:spPr>
          <a:xfrm rot="10800000">
            <a:off x="9520421" y="2462058"/>
            <a:ext cx="864000" cy="864000"/>
          </a:xfrm>
          <a:prstGeom prst="round2DiagRect">
            <a:avLst/>
          </a:prstGeom>
          <a:solidFill>
            <a:srgbClr val="F95647">
              <a:alpha val="80000"/>
            </a:srgbClr>
          </a:solidFill>
          <a:ln w="63500" cap="flat" cmpd="sng" algn="ctr">
            <a:noFill/>
            <a:prstDash val="solid"/>
            <a:miter lim="800000"/>
          </a:ln>
          <a:effectLst>
            <a:outerShdw blurRad="50800" dist="38100" dir="8100000" algn="tr" rotWithShape="0">
              <a:sysClr val="window" lastClr="FFFFFF">
                <a:alpha val="4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9" name="Content Placeholder 7"/>
          <p:cNvSpPr txBox="1">
            <a:spLocks/>
          </p:cNvSpPr>
          <p:nvPr/>
        </p:nvSpPr>
        <p:spPr>
          <a:xfrm>
            <a:off x="3790942" y="4602475"/>
            <a:ext cx="1440000" cy="4996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itchFamily="34" charset="0"/>
              <a:buNone/>
            </a:pP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陪伴</a:t>
            </a:r>
            <a:endParaRPr 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Content Placeholder 7"/>
          <p:cNvSpPr txBox="1">
            <a:spLocks/>
          </p:cNvSpPr>
          <p:nvPr/>
        </p:nvSpPr>
        <p:spPr>
          <a:xfrm>
            <a:off x="6221724" y="4755351"/>
            <a:ext cx="1440000" cy="45890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itchFamily="34" charset="0"/>
              <a:buNone/>
            </a:pPr>
            <a:r>
              <a:rPr lang="zh-CN" altLang="en-US" sz="18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成长</a:t>
            </a:r>
            <a:endParaRPr lang="en-US" sz="1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Content Placeholder 7"/>
          <p:cNvSpPr txBox="1">
            <a:spLocks/>
          </p:cNvSpPr>
          <p:nvPr/>
        </p:nvSpPr>
        <p:spPr>
          <a:xfrm>
            <a:off x="7586561" y="4755351"/>
            <a:ext cx="1440000" cy="45890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itchFamily="34" charset="0"/>
              <a:buNone/>
            </a:pPr>
            <a:r>
              <a:rPr lang="zh-CN" altLang="en-US" sz="1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感恩</a:t>
            </a:r>
            <a:endParaRPr lang="en-US" sz="1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Content Placeholder 7"/>
          <p:cNvSpPr txBox="1">
            <a:spLocks/>
          </p:cNvSpPr>
          <p:nvPr/>
        </p:nvSpPr>
        <p:spPr>
          <a:xfrm>
            <a:off x="8421544" y="2947810"/>
            <a:ext cx="940171" cy="31636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itchFamily="34" charset="0"/>
              <a:buNone/>
            </a:pPr>
            <a:r>
              <a:rPr lang="zh-CN" altLang="en-US" sz="11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共赢</a:t>
            </a:r>
            <a:endParaRPr lang="en-US" sz="11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Content Placeholder 7"/>
          <p:cNvSpPr txBox="1">
            <a:spLocks/>
          </p:cNvSpPr>
          <p:nvPr/>
        </p:nvSpPr>
        <p:spPr>
          <a:xfrm>
            <a:off x="9476879" y="2954647"/>
            <a:ext cx="940171" cy="31636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itchFamily="34" charset="0"/>
              <a:buNone/>
            </a:pPr>
            <a:r>
              <a:rPr lang="zh-CN" altLang="en-US" sz="11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趋势</a:t>
            </a:r>
            <a:endParaRPr lang="en-US" sz="11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706835" y="208557"/>
            <a:ext cx="3116135" cy="6007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zh-CN" altLang="en-US" sz="3200" b="1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活动关键词</a:t>
            </a:r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706835" y="710428"/>
            <a:ext cx="3349599" cy="367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en-US" altLang="zh-CN" sz="1800" b="1" spc="30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Active key words</a:t>
            </a:r>
            <a:endParaRPr lang="en-US" sz="1800" b="1" spc="30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035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12192000" cy="4572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56951" y="1595174"/>
            <a:ext cx="192219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4000" dirty="0">
                <a:solidFill>
                  <a:srgbClr val="AF93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Part 02</a:t>
            </a:r>
            <a:endParaRPr lang="zh-CN" altLang="en-US" sz="4000" dirty="0">
              <a:solidFill>
                <a:srgbClr val="AF93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15218" y="2146582"/>
            <a:ext cx="2390398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zh-CN" altLang="en-US" sz="4000" spc="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场地推荐</a:t>
            </a:r>
            <a:endParaRPr lang="zh-CN" altLang="en-US" sz="4000" spc="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9693940"/>
      </p:ext>
    </p:extLst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 noChangeAspect="1"/>
          </p:cNvGrpSpPr>
          <p:nvPr/>
        </p:nvGrpSpPr>
        <p:grpSpPr>
          <a:xfrm>
            <a:off x="698649" y="1990611"/>
            <a:ext cx="4851729" cy="3962601"/>
            <a:chOff x="3982285" y="1498295"/>
            <a:chExt cx="4198398" cy="3429000"/>
          </a:xfrm>
        </p:grpSpPr>
        <p:pic>
          <p:nvPicPr>
            <p:cNvPr id="3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2285" y="1498295"/>
              <a:ext cx="4198398" cy="3429000"/>
            </a:xfrm>
            <a:prstGeom prst="rect">
              <a:avLst/>
            </a:prstGeom>
          </p:spPr>
        </p:pic>
        <p:sp>
          <p:nvSpPr>
            <p:cNvPr id="4" name="Rectangle 7"/>
            <p:cNvSpPr/>
            <p:nvPr/>
          </p:nvSpPr>
          <p:spPr>
            <a:xfrm>
              <a:off x="4289612" y="1667435"/>
              <a:ext cx="3564000" cy="2232212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" name="Group 8"/>
          <p:cNvGrpSpPr>
            <a:grpSpLocks noChangeAspect="1"/>
          </p:cNvGrpSpPr>
          <p:nvPr/>
        </p:nvGrpSpPr>
        <p:grpSpPr>
          <a:xfrm>
            <a:off x="5877389" y="1955357"/>
            <a:ext cx="734682" cy="677255"/>
            <a:chOff x="1189130" y="5325011"/>
            <a:chExt cx="976314" cy="900000"/>
          </a:xfrm>
        </p:grpSpPr>
        <p:sp>
          <p:nvSpPr>
            <p:cNvPr id="6" name="Oval 9"/>
            <p:cNvSpPr/>
            <p:nvPr/>
          </p:nvSpPr>
          <p:spPr>
            <a:xfrm>
              <a:off x="1216476" y="5325011"/>
              <a:ext cx="900000" cy="900000"/>
            </a:xfrm>
            <a:prstGeom prst="ellipse">
              <a:avLst/>
            </a:prstGeom>
            <a:noFill/>
            <a:ln w="19050" cap="flat" cmpd="sng" algn="ctr">
              <a:solidFill>
                <a:srgbClr val="202F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" name="TextBox 10"/>
            <p:cNvSpPr txBox="1"/>
            <p:nvPr/>
          </p:nvSpPr>
          <p:spPr>
            <a:xfrm>
              <a:off x="1189130" y="5337977"/>
              <a:ext cx="976314" cy="858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202F3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id-ID" sz="3600" b="1" i="0" u="none" strike="noStrike" kern="0" cap="none" spc="0" normalizeH="0" baseline="0" noProof="0" dirty="0">
                <a:ln>
                  <a:noFill/>
                </a:ln>
                <a:solidFill>
                  <a:srgbClr val="202F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Rectangle 11"/>
          <p:cNvSpPr>
            <a:spLocks/>
          </p:cNvSpPr>
          <p:nvPr/>
        </p:nvSpPr>
        <p:spPr bwMode="auto">
          <a:xfrm>
            <a:off x="6792556" y="2037339"/>
            <a:ext cx="4060170" cy="609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地址：上海市静安区广中西路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333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号</a:t>
            </a:r>
          </a:p>
          <a:p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电话：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(021)36698888</a:t>
            </a:r>
          </a:p>
        </p:txBody>
      </p:sp>
      <p:sp>
        <p:nvSpPr>
          <p:cNvPr id="10" name="Rectangle 13"/>
          <p:cNvSpPr>
            <a:spLocks/>
          </p:cNvSpPr>
          <p:nvPr/>
        </p:nvSpPr>
        <p:spPr bwMode="auto">
          <a:xfrm>
            <a:off x="6792556" y="3005632"/>
            <a:ext cx="4060170" cy="609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酒店地理位置优越，驱车起步即达南北高架，中环高架入口。步行至地铁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号线上海马戏城站仅需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分钟，距离上海火车站与人民广场都仅需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15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分钟车程，距离上海虹桥国际机场仅需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25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分钟车程，上海浦东国际机场仅需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45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分钟车程。</a:t>
            </a:r>
          </a:p>
        </p:txBody>
      </p:sp>
      <p:sp>
        <p:nvSpPr>
          <p:cNvPr id="12" name="Rectangle 15"/>
          <p:cNvSpPr>
            <a:spLocks/>
          </p:cNvSpPr>
          <p:nvPr/>
        </p:nvSpPr>
        <p:spPr bwMode="auto">
          <a:xfrm>
            <a:off x="6816580" y="4151464"/>
            <a:ext cx="5051570" cy="609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zh-CN" altLang="en-US" sz="1100" dirty="0">
                <a:solidFill>
                  <a:prstClr val="white">
                    <a:lumMod val="65000"/>
                  </a:prstClr>
                </a:solidFill>
                <a:latin typeface="微软雅黑" pitchFamily="34" charset="-122"/>
                <a:ea typeface="微软雅黑" pitchFamily="34" charset="-122"/>
              </a:rPr>
              <a:t>酒店拥有 </a:t>
            </a:r>
            <a:r>
              <a:rPr lang="en-US" altLang="zh-CN" sz="1100" dirty="0">
                <a:solidFill>
                  <a:prstClr val="white">
                    <a:lumMod val="65000"/>
                  </a:prstClr>
                </a:solidFill>
                <a:latin typeface="微软雅黑" pitchFamily="34" charset="-122"/>
                <a:ea typeface="微软雅黑" pitchFamily="34" charset="-122"/>
              </a:rPr>
              <a:t>317 </a:t>
            </a:r>
            <a:r>
              <a:rPr lang="zh-CN" altLang="en-US" sz="1100" dirty="0">
                <a:solidFill>
                  <a:prstClr val="white">
                    <a:lumMod val="65000"/>
                  </a:prstClr>
                </a:solidFill>
                <a:latin typeface="微软雅黑" pitchFamily="34" charset="-122"/>
                <a:ea typeface="微软雅黑" pitchFamily="34" charset="-122"/>
              </a:rPr>
              <a:t>间时尚现代的客房，餐饮场所包括都会尚膳 （全日制餐厅），万豪中餐厅 （高端粤菜），</a:t>
            </a:r>
            <a:r>
              <a:rPr lang="en-US" altLang="zh-CN" sz="1100" dirty="0" err="1">
                <a:solidFill>
                  <a:prstClr val="white">
                    <a:lumMod val="65000"/>
                  </a:prstClr>
                </a:solidFill>
                <a:latin typeface="微软雅黑" pitchFamily="34" charset="-122"/>
                <a:ea typeface="微软雅黑" pitchFamily="34" charset="-122"/>
              </a:rPr>
              <a:t>Tatsum</a:t>
            </a:r>
            <a:r>
              <a:rPr lang="zh-CN" altLang="en-US" sz="1100" dirty="0">
                <a:solidFill>
                  <a:prstClr val="white">
                    <a:lumMod val="65000"/>
                  </a:prstClr>
                </a:solidFill>
                <a:latin typeface="微软雅黑" pitchFamily="34" charset="-122"/>
                <a:ea typeface="微软雅黑" pitchFamily="34" charset="-122"/>
              </a:rPr>
              <a:t>日本餐厅 （时尚日本料理），大堂吧，行政酒廊。酒店的会议及宴会面积超过</a:t>
            </a:r>
            <a:r>
              <a:rPr lang="en-US" altLang="zh-CN" sz="1100" dirty="0">
                <a:solidFill>
                  <a:prstClr val="white">
                    <a:lumMod val="65000"/>
                  </a:prstClr>
                </a:solidFill>
                <a:latin typeface="微软雅黑" pitchFamily="34" charset="-122"/>
                <a:ea typeface="微软雅黑" pitchFamily="34" charset="-122"/>
              </a:rPr>
              <a:t>3000</a:t>
            </a:r>
            <a:r>
              <a:rPr lang="zh-CN" altLang="en-US" sz="1100" dirty="0">
                <a:solidFill>
                  <a:prstClr val="white">
                    <a:lumMod val="65000"/>
                  </a:prstClr>
                </a:solidFill>
                <a:latin typeface="微软雅黑" pitchFamily="34" charset="-122"/>
                <a:ea typeface="微软雅黑" pitchFamily="34" charset="-122"/>
              </a:rPr>
              <a:t>平方米，共有两个无柱大宴会厅和五个独立的多功能会议室，一流的硬件设施和专业的 万豪服务水准保证了上海宝华万豪酒店是公司个人住宿，会务，宴请的理想选择。</a:t>
            </a:r>
            <a:endParaRPr lang="en-US" sz="1100" dirty="0">
              <a:solidFill>
                <a:prstClr val="white">
                  <a:lumMod val="65000"/>
                </a:prstClr>
              </a:solidFill>
              <a:latin typeface="微软雅黑" pitchFamily="34" charset="-122"/>
              <a:ea typeface="微软雅黑" pitchFamily="34" charset="-122"/>
              <a:cs typeface="Lato Light" charset="0"/>
              <a:sym typeface="Lato Light" charset="0"/>
            </a:endParaRPr>
          </a:p>
        </p:txBody>
      </p:sp>
      <p:grpSp>
        <p:nvGrpSpPr>
          <p:cNvPr id="14" name="Group 17"/>
          <p:cNvGrpSpPr>
            <a:grpSpLocks noChangeAspect="1"/>
          </p:cNvGrpSpPr>
          <p:nvPr/>
        </p:nvGrpSpPr>
        <p:grpSpPr>
          <a:xfrm>
            <a:off x="5877389" y="2938023"/>
            <a:ext cx="734682" cy="677254"/>
            <a:chOff x="4596117" y="5321843"/>
            <a:chExt cx="976314" cy="900000"/>
          </a:xfrm>
        </p:grpSpPr>
        <p:sp>
          <p:nvSpPr>
            <p:cNvPr id="15" name="TextBox 18"/>
            <p:cNvSpPr txBox="1"/>
            <p:nvPr/>
          </p:nvSpPr>
          <p:spPr>
            <a:xfrm>
              <a:off x="4596117" y="5338913"/>
              <a:ext cx="976314" cy="858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srgbClr val="1C949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id-ID" sz="3600" b="1" i="0" u="none" strike="noStrike" kern="0" cap="none" spc="0" normalizeH="0" baseline="0" noProof="0" dirty="0">
                <a:ln>
                  <a:noFill/>
                </a:ln>
                <a:solidFill>
                  <a:srgbClr val="1C94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Oval 19"/>
            <p:cNvSpPr/>
            <p:nvPr/>
          </p:nvSpPr>
          <p:spPr>
            <a:xfrm>
              <a:off x="4620205" y="5321843"/>
              <a:ext cx="900000" cy="900000"/>
            </a:xfrm>
            <a:prstGeom prst="ellipse">
              <a:avLst/>
            </a:prstGeom>
            <a:noFill/>
            <a:ln w="19050" cap="flat" cmpd="sng" algn="ctr">
              <a:solidFill>
                <a:srgbClr val="1C949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7" name="Group 20"/>
          <p:cNvGrpSpPr>
            <a:grpSpLocks noChangeAspect="1"/>
          </p:cNvGrpSpPr>
          <p:nvPr/>
        </p:nvGrpSpPr>
        <p:grpSpPr>
          <a:xfrm>
            <a:off x="5877389" y="3896133"/>
            <a:ext cx="734682" cy="677255"/>
            <a:chOff x="8006284" y="5361714"/>
            <a:chExt cx="976314" cy="900000"/>
          </a:xfrm>
        </p:grpSpPr>
        <p:sp>
          <p:nvSpPr>
            <p:cNvPr id="18" name="TextBox 21"/>
            <p:cNvSpPr txBox="1"/>
            <p:nvPr/>
          </p:nvSpPr>
          <p:spPr>
            <a:xfrm>
              <a:off x="8006284" y="5376774"/>
              <a:ext cx="976314" cy="858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7CB55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id-ID" sz="3600" b="1" i="0" u="none" strike="noStrike" kern="0" cap="none" spc="0" normalizeH="0" baseline="0" noProof="0" dirty="0">
                <a:ln>
                  <a:noFill/>
                </a:ln>
                <a:solidFill>
                  <a:srgbClr val="7CB55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Oval 22"/>
            <p:cNvSpPr/>
            <p:nvPr/>
          </p:nvSpPr>
          <p:spPr>
            <a:xfrm>
              <a:off x="8041284" y="5361714"/>
              <a:ext cx="900000" cy="900000"/>
            </a:xfrm>
            <a:prstGeom prst="ellipse">
              <a:avLst/>
            </a:prstGeom>
            <a:noFill/>
            <a:ln w="19050" cap="flat" cmpd="sng" algn="ctr">
              <a:solidFill>
                <a:srgbClr val="7CB55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0" name="TextBox 23"/>
          <p:cNvSpPr txBox="1"/>
          <p:nvPr/>
        </p:nvSpPr>
        <p:spPr>
          <a:xfrm>
            <a:off x="5903727" y="5650759"/>
            <a:ext cx="5608433" cy="636516"/>
          </a:xfrm>
          <a:prstGeom prst="rect">
            <a:avLst/>
          </a:prstGeom>
          <a:noFill/>
        </p:spPr>
        <p:txBody>
          <a:bodyPr wrap="square" rIns="144000" bIns="36000" numCol="1" spcCol="3600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prstClr val="white">
                    <a:lumMod val="65000"/>
                  </a:prstClr>
                </a:solidFill>
                <a:latin typeface="微软雅黑" pitchFamily="34" charset="-122"/>
                <a:ea typeface="微软雅黑" pitchFamily="34" charset="-122"/>
              </a:rPr>
              <a:t>万豪国际集团拥有遍布全球的多元化发展机会，致力于为您 － 我们的员工量身打造最合适的职业发展之路。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06835" y="208557"/>
            <a:ext cx="3116135" cy="6007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zh-CN" altLang="en-US" sz="3200" b="1" dirty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</a:rPr>
              <a:t>场地推荐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706835" y="710428"/>
            <a:ext cx="4131865" cy="367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en-US" altLang="zh-CN" sz="1800" b="1" spc="30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Site recommendation</a:t>
            </a:r>
            <a:endParaRPr lang="en-US" sz="1800" b="1" spc="30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r="24813"/>
          <a:stretch/>
        </p:blipFill>
        <p:spPr bwMode="auto">
          <a:xfrm>
            <a:off x="1065749" y="2186072"/>
            <a:ext cx="4106662" cy="2579576"/>
          </a:xfrm>
          <a:prstGeom prst="rect">
            <a:avLst/>
          </a:prstGeom>
          <a:noFill/>
        </p:spPr>
      </p:pic>
      <p:sp>
        <p:nvSpPr>
          <p:cNvPr id="24" name="矩形 23"/>
          <p:cNvSpPr/>
          <p:nvPr/>
        </p:nvSpPr>
        <p:spPr>
          <a:xfrm>
            <a:off x="6676618" y="1496609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上海宝华万豪酒店</a:t>
            </a:r>
            <a:endParaRPr lang="en-US" altLang="zh-CN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0343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4227496" y="2248641"/>
            <a:ext cx="1185371" cy="692493"/>
          </a:xfrm>
          <a:prstGeom prst="rect">
            <a:avLst/>
          </a:prstGeom>
          <a:solidFill>
            <a:schemeClr val="tx1">
              <a:alpha val="3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21917" tIns="60958" rIns="121917" bIns="60958" numCol="1" rtlCol="0" anchor="ctr" anchorCtr="0" compatLnSpc="1">
            <a:prstTxWarp prst="textNoShape">
              <a:avLst/>
            </a:prstTxWarp>
            <a:spAutoFit/>
          </a:bodyPr>
          <a:lstStyle/>
          <a:p>
            <a:pPr indent="355591" algn="ctr" defTabSz="1219170"/>
            <a:endParaRPr lang="zh-CN" altLang="en-US" sz="37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宋体" pitchFamily="2" charset="-122"/>
            </a:endParaRPr>
          </a:p>
        </p:txBody>
      </p:sp>
      <p:pic>
        <p:nvPicPr>
          <p:cNvPr id="13" name="Picture 4" descr="c:\users\00\appdata\roaming\360se6\User Data\temp\Img269656735.jpg"/>
          <p:cNvPicPr>
            <a:picLocks noChangeAspect="1" noChangeArrowheads="1"/>
          </p:cNvPicPr>
          <p:nvPr/>
        </p:nvPicPr>
        <p:blipFill>
          <a:blip r:embed="rId2" cstate="print"/>
          <a:srcRect r="26516"/>
          <a:stretch>
            <a:fillRect/>
          </a:stretch>
        </p:blipFill>
        <p:spPr bwMode="auto">
          <a:xfrm>
            <a:off x="4402630" y="2235200"/>
            <a:ext cx="883237" cy="816888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r="12325"/>
          <a:stretch/>
        </p:blipFill>
        <p:spPr bwMode="auto">
          <a:xfrm>
            <a:off x="4227496" y="998942"/>
            <a:ext cx="7859730" cy="5487584"/>
          </a:xfrm>
          <a:prstGeom prst="rect">
            <a:avLst/>
          </a:prstGeom>
          <a:noFill/>
        </p:spPr>
      </p:pic>
      <p:sp>
        <p:nvSpPr>
          <p:cNvPr id="1319937" name="Rectangle 1"/>
          <p:cNvSpPr>
            <a:spLocks noChangeArrowheads="1"/>
          </p:cNvSpPr>
          <p:nvPr/>
        </p:nvSpPr>
        <p:spPr bwMode="auto">
          <a:xfrm>
            <a:off x="752776" y="1554638"/>
            <a:ext cx="3474720" cy="180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63478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7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上海宝华万豪酒店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酒店地址：</a:t>
            </a:r>
          </a:p>
          <a:p>
            <a:pPr marL="609585" lvl="1" indent="-609585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闸北区广中西路</a:t>
            </a:r>
            <a:r>
              <a:rPr lang="zh-CN" altLang="zh-CN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333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号</a:t>
            </a:r>
            <a:r>
              <a:rPr lang="zh-CN" altLang="zh-CN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(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近万荣路</a:t>
            </a:r>
            <a:r>
              <a:rPr lang="zh-CN" altLang="zh-CN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)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开业信息：</a:t>
            </a:r>
          </a:p>
          <a:p>
            <a:pPr marL="609585" lvl="1" indent="-609585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酒店</a:t>
            </a:r>
            <a:r>
              <a:rPr lang="zh-CN" altLang="zh-CN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2014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年</a:t>
            </a:r>
            <a:r>
              <a:rPr lang="zh-CN" altLang="zh-CN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02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月开业，客房</a:t>
            </a:r>
            <a:r>
              <a:rPr lang="zh-CN" altLang="zh-CN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317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间。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酒店品牌：</a:t>
            </a:r>
          </a:p>
          <a:p>
            <a:pPr marL="609585" lvl="1" indent="-609585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宋体" pitchFamily="2" charset="-122"/>
                <a:cs typeface="Arial" pitchFamily="34" charset="0"/>
                <a:hlinkClick r:id="rId4" tooltip="上海万豪酒店"/>
              </a:rPr>
              <a:t>上海万豪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06835" y="208557"/>
            <a:ext cx="3116135" cy="6007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zh-CN" altLang="en-US" sz="3200" b="1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场地推荐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06835" y="710428"/>
            <a:ext cx="4131865" cy="367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en-US" altLang="zh-CN" sz="1800" b="1" spc="30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Site recommendation</a:t>
            </a:r>
            <a:endParaRPr lang="en-US" sz="1800" b="1" spc="30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99542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1285</Words>
  <Application>Microsoft Office PowerPoint</Application>
  <PresentationFormat>自定义</PresentationFormat>
  <Paragraphs>187</Paragraphs>
  <Slides>30</Slides>
  <Notes>17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1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Sky123.Org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Sky123.Org</dc:creator>
  <cp:lastModifiedBy>user</cp:lastModifiedBy>
  <cp:revision>87</cp:revision>
  <dcterms:created xsi:type="dcterms:W3CDTF">2015-12-11T12:32:21Z</dcterms:created>
  <dcterms:modified xsi:type="dcterms:W3CDTF">2018-01-04T11:25:12Z</dcterms:modified>
</cp:coreProperties>
</file>